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58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D0ED"/>
    <a:srgbClr val="E35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15011-8F75-4079-8949-921338012A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55A7AA-206A-41A9-83EC-83D3ADCEEB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0FCAD-0AA4-45F2-8B6E-0DDB87A29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8ABE-5804-43F5-AEE7-4DC81A8790F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4C5D7-E9F5-43CF-8014-3D17EBA19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7CB03-0FA1-4AF6-A36E-81FB31BEF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1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B7B42-FC69-415A-BDD2-53558DC92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E210B3-D1C4-4B81-A901-B4D3195578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A495A-BF60-4D17-AD32-B46862014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8ABE-5804-43F5-AEE7-4DC81A8790F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7CFCA-0895-4A6D-8C80-767DAEE95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18D0C-090E-42D7-B9AD-0192DEB2E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11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5B9D9B-A700-4386-95D2-D3D5D88F2D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91191F-909A-4D70-8C85-E0B1EC335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06E54-2919-4E99-B3F7-34F23A97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8ABE-5804-43F5-AEE7-4DC81A8790F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A84F6-85D9-44E9-9675-27CABB5B7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6A770-3AFB-4D7D-A37E-8B77B3377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4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B1A2C-0010-40F3-9E67-EC048C563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091BC-F870-499E-A1F9-8E02E2E92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023A6-65E1-474D-8FEC-0B51B6A7C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8ABE-5804-43F5-AEE7-4DC81A8790F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BE735-E91F-45BE-8508-9B0AEEE50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D4484-9499-4F72-B762-DAF495767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1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585FF-98BC-458B-BE2C-4483085C5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3A5734-DB29-4660-83D3-B1E009C82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9707B-2E22-4649-BF87-D257CDDA5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8ABE-5804-43F5-AEE7-4DC81A8790F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CE5F5-5F30-405C-8AAC-83F49F039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E62BA-53AE-4CBB-9880-D744821F1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9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D6BBA-075E-4473-B5A3-BBDF1C3A1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B4A3E-0477-4A36-BB97-C6E26D637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64B2C0-3EF0-42D9-9214-DECD8D514C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1A0646-B701-4492-944A-2E01F3541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8ABE-5804-43F5-AEE7-4DC81A8790F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C23D90-B52A-48CF-B277-E970D1BD4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4F28EF-6BBD-41FB-8433-3EA88FCF7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9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A1D22-EAEB-45AA-A5DA-D0D51C40F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065C5F-1C40-455D-972D-3938C2BF4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5AAF5-57DA-4655-A7F5-3EF00BC4DE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C2CADD-5150-40CD-A801-4120749FA0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55A56D-F691-4858-849B-D341903551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3C3C45-45FE-4D53-A418-9539D7228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8ABE-5804-43F5-AEE7-4DC81A8790F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7F5FDC-6205-49CE-93B2-3D573FAC6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63BC0F-DE7C-4D91-B109-689435DE4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7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F57EC-462C-481B-A9EF-BB1B48BFF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0EF022-6F5A-4AEC-8841-AEE13BCB8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8ABE-5804-43F5-AEE7-4DC81A8790F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571F2-C34A-462A-8D5C-DFAFAA290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E989BC-1A8A-4739-ABC3-563FC5079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07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BAD4CA-10EF-425D-B0D3-2E2D69D94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8ABE-5804-43F5-AEE7-4DC81A8790F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7E68B7-984D-4B98-9F38-B06B8ADCD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194F8-215E-418E-A703-79DDAA707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09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D6ECA-5097-46A0-97AD-0B4E7FE92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C9C69-1112-47D0-A5D0-2E0514477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79ECF0-7105-40BA-8817-5DB1AF0758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85AE66-80BE-487E-ABF3-D6AAFAF94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8ABE-5804-43F5-AEE7-4DC81A8790F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95663A-09E4-4801-AD93-5BDFA97B0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29198B-9C36-4E03-B482-89EB4CF3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8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33DCF-8C85-4BD7-BE17-909BAEC27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A2FE40-F555-4743-B221-2B709C9A1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675BC6-455D-4876-9A3F-5C6189AB4D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33E83-41F9-4902-91E8-8EF01AB9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8ABE-5804-43F5-AEE7-4DC81A8790F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302E33-2543-4240-A154-3FFF4C27B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7D8BC5-05B6-4F12-8C5E-26E6982D1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6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128796-1926-4EDD-BB1F-5AC9004E5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038AD7-56F6-410B-A84F-143F27F52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70558-778C-44A3-88EC-B26271BD03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A8ABE-5804-43F5-AEE7-4DC81A8790F3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425A0-6504-4D77-A155-22E9276611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E74F7-D431-461D-9E01-8C9A5AC266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5ED0E-5AF7-4F32-925D-6BD878476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7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82C47-EEB7-4737-A7C2-EB510975C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" y="365125"/>
            <a:ext cx="11562080" cy="1325563"/>
          </a:xfrm>
        </p:spPr>
        <p:txBody>
          <a:bodyPr/>
          <a:lstStyle/>
          <a:p>
            <a:pPr algn="ctr"/>
            <a:r>
              <a:rPr lang="en-US" b="1" dirty="0"/>
              <a:t>Use </a:t>
            </a:r>
            <a:r>
              <a:rPr lang="en-US" b="1" dirty="0">
                <a:solidFill>
                  <a:srgbClr val="00B0F0"/>
                </a:solidFill>
              </a:rPr>
              <a:t>LONERS</a:t>
            </a:r>
            <a:r>
              <a:rPr lang="en-US" b="1" dirty="0"/>
              <a:t> &amp; </a:t>
            </a:r>
            <a:r>
              <a:rPr lang="en-US" b="1" dirty="0">
                <a:solidFill>
                  <a:srgbClr val="E35FB1"/>
                </a:solidFill>
              </a:rPr>
              <a:t>DIÓNZA</a:t>
            </a:r>
            <a:r>
              <a:rPr lang="en-US" b="1" dirty="0"/>
              <a:t> to determine the gender of the noun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2EE56-CE0D-4DBA-A0A1-4F97C42BA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4404360" cy="5032375"/>
          </a:xfrm>
        </p:spPr>
        <p:txBody>
          <a:bodyPr>
            <a:normAutofit/>
          </a:bodyPr>
          <a:lstStyle/>
          <a:p>
            <a:r>
              <a:rPr lang="en-US" sz="3200" dirty="0"/>
              <a:t>If the noun ends in a </a:t>
            </a:r>
            <a:br>
              <a:rPr lang="en-US" sz="3200" dirty="0"/>
            </a:br>
            <a:r>
              <a:rPr lang="en-US" sz="3200" dirty="0"/>
              <a:t>L / O / N / E/ R or S </a:t>
            </a:r>
            <a:br>
              <a:rPr lang="en-US" sz="3200" dirty="0"/>
            </a:br>
            <a:r>
              <a:rPr lang="en-US" sz="3200" dirty="0"/>
              <a:t>it’s likely </a:t>
            </a:r>
            <a:r>
              <a:rPr lang="en-US" sz="3200" dirty="0">
                <a:solidFill>
                  <a:srgbClr val="65D0ED"/>
                </a:solidFill>
              </a:rPr>
              <a:t>masculine</a:t>
            </a:r>
          </a:p>
          <a:p>
            <a:r>
              <a:rPr lang="en-US" sz="3200" dirty="0"/>
              <a:t>Examples</a:t>
            </a:r>
          </a:p>
          <a:p>
            <a:pPr lvl="1"/>
            <a:r>
              <a:rPr lang="en-US" sz="2800" dirty="0"/>
              <a:t>El carte</a:t>
            </a:r>
            <a:r>
              <a:rPr lang="en-US" sz="2800" u="sng" dirty="0"/>
              <a:t>l</a:t>
            </a:r>
          </a:p>
          <a:p>
            <a:pPr lvl="1"/>
            <a:r>
              <a:rPr lang="en-US" sz="2800" dirty="0"/>
              <a:t>El </a:t>
            </a:r>
            <a:r>
              <a:rPr lang="en-US" sz="2800" dirty="0" err="1"/>
              <a:t>abuel</a:t>
            </a:r>
            <a:r>
              <a:rPr lang="en-US" sz="2800" u="sng" dirty="0" err="1"/>
              <a:t>o</a:t>
            </a:r>
            <a:endParaRPr lang="en-US" sz="2800" u="sng" dirty="0"/>
          </a:p>
          <a:p>
            <a:pPr lvl="1"/>
            <a:r>
              <a:rPr lang="en-US" sz="2800" dirty="0"/>
              <a:t>El </a:t>
            </a:r>
            <a:r>
              <a:rPr lang="en-US" sz="2800" dirty="0" err="1"/>
              <a:t>silló</a:t>
            </a:r>
            <a:r>
              <a:rPr lang="en-US" sz="2800" u="sng" dirty="0" err="1"/>
              <a:t>n</a:t>
            </a:r>
            <a:endParaRPr lang="en-US" sz="2800" u="sng" dirty="0"/>
          </a:p>
          <a:p>
            <a:pPr lvl="1"/>
            <a:r>
              <a:rPr lang="en-US" sz="2800" dirty="0"/>
              <a:t>El </a:t>
            </a:r>
            <a:r>
              <a:rPr lang="en-US" sz="2800" dirty="0" err="1"/>
              <a:t>president</a:t>
            </a:r>
            <a:r>
              <a:rPr lang="en-US" sz="2800" u="sng" dirty="0" err="1"/>
              <a:t>e</a:t>
            </a:r>
            <a:endParaRPr lang="en-US" sz="2800" u="sng" dirty="0"/>
          </a:p>
          <a:p>
            <a:pPr lvl="1"/>
            <a:r>
              <a:rPr lang="en-US" sz="2800" dirty="0"/>
              <a:t>El </a:t>
            </a:r>
            <a:r>
              <a:rPr lang="en-US" sz="2800" dirty="0" err="1"/>
              <a:t>explorado</a:t>
            </a:r>
            <a:r>
              <a:rPr lang="en-US" sz="2800" u="sng" dirty="0" err="1"/>
              <a:t>r</a:t>
            </a:r>
            <a:endParaRPr lang="en-US" sz="2800" u="sng" dirty="0"/>
          </a:p>
          <a:p>
            <a:pPr lvl="1"/>
            <a:r>
              <a:rPr lang="en-US" sz="2800" dirty="0"/>
              <a:t>El </a:t>
            </a:r>
            <a:r>
              <a:rPr lang="en-US" sz="2800" dirty="0" err="1"/>
              <a:t>teni</a:t>
            </a:r>
            <a:r>
              <a:rPr lang="en-US" sz="2800" u="sng" dirty="0" err="1"/>
              <a:t>s</a:t>
            </a:r>
            <a:endParaRPr lang="en-US" sz="2800" u="sng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256F7E4-B157-4754-A97B-4AB7CA0282B0}"/>
              </a:ext>
            </a:extLst>
          </p:cNvPr>
          <p:cNvSpPr txBox="1">
            <a:spLocks/>
          </p:cNvSpPr>
          <p:nvPr/>
        </p:nvSpPr>
        <p:spPr>
          <a:xfrm>
            <a:off x="6634480" y="1825623"/>
            <a:ext cx="4404360" cy="5032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If the noun ends in a </a:t>
            </a:r>
            <a:br>
              <a:rPr lang="en-US" sz="3200" dirty="0"/>
            </a:br>
            <a:r>
              <a:rPr lang="en-US" sz="3200" dirty="0"/>
              <a:t>D / IÓN / Z / or A</a:t>
            </a:r>
            <a:br>
              <a:rPr lang="en-US" sz="3200" dirty="0"/>
            </a:br>
            <a:r>
              <a:rPr lang="en-US" sz="3200" dirty="0"/>
              <a:t>it’s likely </a:t>
            </a:r>
            <a:r>
              <a:rPr lang="en-US" sz="3200" dirty="0">
                <a:solidFill>
                  <a:srgbClr val="E35FB1"/>
                </a:solidFill>
              </a:rPr>
              <a:t>feminine</a:t>
            </a:r>
          </a:p>
          <a:p>
            <a:r>
              <a:rPr lang="en-US" sz="3200" dirty="0"/>
              <a:t>Examples</a:t>
            </a:r>
          </a:p>
          <a:p>
            <a:pPr lvl="1"/>
            <a:r>
              <a:rPr lang="en-US" sz="2800" dirty="0"/>
              <a:t>La ciuda</a:t>
            </a:r>
            <a:r>
              <a:rPr lang="en-US" sz="2800" u="sng" dirty="0"/>
              <a:t>d</a:t>
            </a:r>
          </a:p>
          <a:p>
            <a:pPr lvl="1"/>
            <a:r>
              <a:rPr lang="en-US" sz="2800" dirty="0"/>
              <a:t>La </a:t>
            </a:r>
            <a:r>
              <a:rPr lang="en-US" sz="2800" dirty="0" err="1"/>
              <a:t>canc</a:t>
            </a:r>
            <a:r>
              <a:rPr lang="en-US" sz="2800" u="sng" dirty="0" err="1"/>
              <a:t>ión</a:t>
            </a:r>
            <a:endParaRPr lang="en-US" sz="2800" u="sng" dirty="0"/>
          </a:p>
          <a:p>
            <a:pPr lvl="1"/>
            <a:r>
              <a:rPr lang="en-US" sz="2800" dirty="0"/>
              <a:t>La </a:t>
            </a:r>
            <a:r>
              <a:rPr lang="en-US" sz="2800" dirty="0" err="1"/>
              <a:t>nari</a:t>
            </a:r>
            <a:r>
              <a:rPr lang="en-US" sz="2800" u="sng" dirty="0" err="1"/>
              <a:t>z</a:t>
            </a:r>
            <a:endParaRPr lang="en-US" sz="2800" u="sng" dirty="0"/>
          </a:p>
          <a:p>
            <a:pPr lvl="1"/>
            <a:r>
              <a:rPr lang="en-US" sz="2800" dirty="0"/>
              <a:t>La </a:t>
            </a:r>
            <a:r>
              <a:rPr lang="en-US" sz="2800" dirty="0" err="1"/>
              <a:t>computador</a:t>
            </a:r>
            <a:r>
              <a:rPr lang="en-US" sz="2800" u="sng" dirty="0" err="1"/>
              <a:t>a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2419506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13FFD-F421-4C9D-A5BB-9E86D9EC8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2075"/>
            <a:ext cx="10515600" cy="1325563"/>
          </a:xfrm>
        </p:spPr>
        <p:txBody>
          <a:bodyPr/>
          <a:lstStyle/>
          <a:p>
            <a:r>
              <a:rPr lang="en-US" dirty="0"/>
              <a:t>Definite 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7C02F-02C5-4B93-B1F6-8B649E9C1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en-US" dirty="0"/>
              <a:t>In English, there is only 1 definite article: “the.”  </a:t>
            </a:r>
          </a:p>
          <a:p>
            <a:r>
              <a:rPr lang="en-US" dirty="0"/>
              <a:t>We use it when we are talking about a certain or specific item(s).</a:t>
            </a:r>
          </a:p>
          <a:p>
            <a:pPr lvl="1"/>
            <a:r>
              <a:rPr lang="en-US" dirty="0"/>
              <a:t>Ex) Bring me </a:t>
            </a:r>
            <a:r>
              <a:rPr lang="en-US" u="sng" dirty="0"/>
              <a:t>the</a:t>
            </a:r>
            <a:r>
              <a:rPr lang="en-US" dirty="0"/>
              <a:t> red book</a:t>
            </a:r>
          </a:p>
          <a:p>
            <a:pPr lvl="1"/>
            <a:r>
              <a:rPr lang="en-US" dirty="0"/>
              <a:t>Ex) I am going to adopt </a:t>
            </a:r>
            <a:r>
              <a:rPr lang="en-US" u="sng" dirty="0"/>
              <a:t>the</a:t>
            </a:r>
            <a:r>
              <a:rPr lang="en-US" dirty="0"/>
              <a:t> Beagle puppy from the animal shelter. </a:t>
            </a:r>
          </a:p>
          <a:p>
            <a:pPr lvl="1"/>
            <a:endParaRPr lang="en-US" dirty="0"/>
          </a:p>
          <a:p>
            <a:r>
              <a:rPr lang="en-US" dirty="0"/>
              <a:t>In Spanish, there are 4 ways to say “the” according to the number &amp; gender of the noun</a:t>
            </a:r>
          </a:p>
          <a:p>
            <a:endParaRPr lang="en-US" dirty="0"/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8BBE9429-B6DE-49B2-9174-443C646775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186439"/>
              </p:ext>
            </p:extLst>
          </p:nvPr>
        </p:nvGraphicFramePr>
        <p:xfrm>
          <a:off x="2860041" y="4436956"/>
          <a:ext cx="6471918" cy="1920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57306">
                  <a:extLst>
                    <a:ext uri="{9D8B030D-6E8A-4147-A177-3AD203B41FA5}">
                      <a16:colId xmlns:a16="http://schemas.microsoft.com/office/drawing/2014/main" val="3914901730"/>
                    </a:ext>
                  </a:extLst>
                </a:gridCol>
                <a:gridCol w="2157306">
                  <a:extLst>
                    <a:ext uri="{9D8B030D-6E8A-4147-A177-3AD203B41FA5}">
                      <a16:colId xmlns:a16="http://schemas.microsoft.com/office/drawing/2014/main" val="1172866626"/>
                    </a:ext>
                  </a:extLst>
                </a:gridCol>
                <a:gridCol w="2157306">
                  <a:extLst>
                    <a:ext uri="{9D8B030D-6E8A-4147-A177-3AD203B41FA5}">
                      <a16:colId xmlns:a16="http://schemas.microsoft.com/office/drawing/2014/main" val="29471318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476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Masculine</a:t>
                      </a:r>
                    </a:p>
                  </a:txBody>
                  <a:tcPr>
                    <a:solidFill>
                      <a:srgbClr val="65D0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el</a:t>
                      </a:r>
                    </a:p>
                  </a:txBody>
                  <a:tcPr>
                    <a:solidFill>
                      <a:srgbClr val="65D0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los</a:t>
                      </a:r>
                    </a:p>
                  </a:txBody>
                  <a:tcPr>
                    <a:solidFill>
                      <a:srgbClr val="65D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590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Feminine</a:t>
                      </a:r>
                    </a:p>
                  </a:txBody>
                  <a:tcPr>
                    <a:solidFill>
                      <a:srgbClr val="E35F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la</a:t>
                      </a:r>
                    </a:p>
                  </a:txBody>
                  <a:tcPr>
                    <a:solidFill>
                      <a:srgbClr val="E35F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las</a:t>
                      </a:r>
                    </a:p>
                  </a:txBody>
                  <a:tcPr>
                    <a:solidFill>
                      <a:srgbClr val="E35F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880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369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13FFD-F421-4C9D-A5BB-9E86D9EC8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2075"/>
            <a:ext cx="10515600" cy="1325563"/>
          </a:xfrm>
        </p:spPr>
        <p:txBody>
          <a:bodyPr/>
          <a:lstStyle/>
          <a:p>
            <a:r>
              <a:rPr lang="en-US" dirty="0"/>
              <a:t>Indefinite 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7C02F-02C5-4B93-B1F6-8B649E9C1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en-US" dirty="0"/>
              <a:t>In English, we have 3 indefinite articles: “a/an”  and “some”</a:t>
            </a:r>
          </a:p>
          <a:p>
            <a:r>
              <a:rPr lang="en-US" dirty="0"/>
              <a:t>We use it when we are talking any item.</a:t>
            </a:r>
          </a:p>
          <a:p>
            <a:pPr lvl="1"/>
            <a:r>
              <a:rPr lang="en-US" dirty="0"/>
              <a:t>Ex) Pass me </a:t>
            </a:r>
            <a:r>
              <a:rPr lang="en-US" u="sng" dirty="0"/>
              <a:t>a</a:t>
            </a:r>
            <a:r>
              <a:rPr lang="en-US" dirty="0"/>
              <a:t> pencil, please</a:t>
            </a:r>
          </a:p>
          <a:p>
            <a:pPr lvl="1"/>
            <a:r>
              <a:rPr lang="en-US" dirty="0"/>
              <a:t>Ex) I’m going to eat </a:t>
            </a:r>
            <a:r>
              <a:rPr lang="en-US" u="sng" dirty="0"/>
              <a:t>an</a:t>
            </a:r>
            <a:r>
              <a:rPr lang="en-US" dirty="0"/>
              <a:t> apple.</a:t>
            </a:r>
          </a:p>
          <a:p>
            <a:pPr lvl="1"/>
            <a:r>
              <a:rPr lang="en-US" dirty="0"/>
              <a:t>Ex) I need </a:t>
            </a:r>
            <a:r>
              <a:rPr lang="en-US" u="sng" dirty="0"/>
              <a:t>some</a:t>
            </a:r>
            <a:r>
              <a:rPr lang="en-US" dirty="0"/>
              <a:t> paper. </a:t>
            </a:r>
          </a:p>
          <a:p>
            <a:pPr lvl="1"/>
            <a:endParaRPr lang="en-US" dirty="0"/>
          </a:p>
          <a:p>
            <a:r>
              <a:rPr lang="en-US" dirty="0"/>
              <a:t>In Spanish, there are 2 ways to say “a/an” and 2 ways to say “some” according to the number &amp; gender of the noun</a:t>
            </a:r>
          </a:p>
          <a:p>
            <a:endParaRPr lang="en-US" dirty="0"/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8BBE9429-B6DE-49B2-9174-443C646775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752616"/>
              </p:ext>
            </p:extLst>
          </p:nvPr>
        </p:nvGraphicFramePr>
        <p:xfrm>
          <a:off x="2860041" y="4802716"/>
          <a:ext cx="6471918" cy="1920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57306">
                  <a:extLst>
                    <a:ext uri="{9D8B030D-6E8A-4147-A177-3AD203B41FA5}">
                      <a16:colId xmlns:a16="http://schemas.microsoft.com/office/drawing/2014/main" val="3914901730"/>
                    </a:ext>
                  </a:extLst>
                </a:gridCol>
                <a:gridCol w="2157306">
                  <a:extLst>
                    <a:ext uri="{9D8B030D-6E8A-4147-A177-3AD203B41FA5}">
                      <a16:colId xmlns:a16="http://schemas.microsoft.com/office/drawing/2014/main" val="1172866626"/>
                    </a:ext>
                  </a:extLst>
                </a:gridCol>
                <a:gridCol w="2157306">
                  <a:extLst>
                    <a:ext uri="{9D8B030D-6E8A-4147-A177-3AD203B41FA5}">
                      <a16:colId xmlns:a16="http://schemas.microsoft.com/office/drawing/2014/main" val="29471318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476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Masculine</a:t>
                      </a:r>
                    </a:p>
                  </a:txBody>
                  <a:tcPr>
                    <a:solidFill>
                      <a:srgbClr val="65D0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un</a:t>
                      </a:r>
                    </a:p>
                  </a:txBody>
                  <a:tcPr>
                    <a:solidFill>
                      <a:srgbClr val="65D0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/>
                        <a:t>unos</a:t>
                      </a:r>
                      <a:endParaRPr lang="en-US" sz="3600" dirty="0"/>
                    </a:p>
                  </a:txBody>
                  <a:tcPr>
                    <a:solidFill>
                      <a:srgbClr val="65D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590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Feminine</a:t>
                      </a:r>
                    </a:p>
                  </a:txBody>
                  <a:tcPr>
                    <a:solidFill>
                      <a:srgbClr val="E35F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una</a:t>
                      </a:r>
                    </a:p>
                  </a:txBody>
                  <a:tcPr>
                    <a:solidFill>
                      <a:srgbClr val="E35F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/>
                        <a:t>unas</a:t>
                      </a:r>
                      <a:endParaRPr lang="en-US" sz="3600" dirty="0"/>
                    </a:p>
                  </a:txBody>
                  <a:tcPr>
                    <a:solidFill>
                      <a:srgbClr val="E35F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880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364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DF7A3-CF28-47EE-9882-FEB38D49D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2875"/>
            <a:ext cx="10515600" cy="1325563"/>
          </a:xfrm>
        </p:spPr>
        <p:txBody>
          <a:bodyPr/>
          <a:lstStyle/>
          <a:p>
            <a:r>
              <a:rPr lang="en-US" dirty="0"/>
              <a:t>Making nouns plural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C205C-A52B-4783-8DA7-2BFB7551F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1864"/>
            <a:ext cx="10515600" cy="572325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500" dirty="0"/>
              <a:t>If the noun ends in a vowel, add “s”</a:t>
            </a:r>
          </a:p>
          <a:p>
            <a:pPr lvl="1"/>
            <a:r>
              <a:rPr lang="en-US" dirty="0"/>
              <a:t>El </a:t>
            </a:r>
            <a:r>
              <a:rPr lang="en-US" dirty="0" err="1"/>
              <a:t>chico</a:t>
            </a:r>
            <a:r>
              <a:rPr lang="en-US" dirty="0"/>
              <a:t>		</a:t>
            </a:r>
            <a:r>
              <a:rPr lang="en-US" dirty="0">
                <a:sym typeface="Wingdings" panose="05000000000000000000" pitchFamily="2" charset="2"/>
              </a:rPr>
              <a:t> los </a:t>
            </a:r>
            <a:r>
              <a:rPr lang="en-US" dirty="0" err="1">
                <a:sym typeface="Wingdings" panose="05000000000000000000" pitchFamily="2" charset="2"/>
              </a:rPr>
              <a:t>chicos</a:t>
            </a:r>
            <a:endParaRPr lang="en-US" dirty="0"/>
          </a:p>
          <a:p>
            <a:pPr lvl="1"/>
            <a:r>
              <a:rPr lang="en-US" dirty="0"/>
              <a:t>El </a:t>
            </a:r>
            <a:r>
              <a:rPr lang="en-US" dirty="0" err="1"/>
              <a:t>estudiante</a:t>
            </a:r>
            <a:r>
              <a:rPr lang="en-US" dirty="0"/>
              <a:t>	</a:t>
            </a:r>
            <a:r>
              <a:rPr lang="en-US" dirty="0">
                <a:sym typeface="Wingdings" panose="05000000000000000000" pitchFamily="2" charset="2"/>
              </a:rPr>
              <a:t> los </a:t>
            </a:r>
            <a:r>
              <a:rPr lang="en-US" dirty="0" err="1">
                <a:sym typeface="Wingdings" panose="05000000000000000000" pitchFamily="2" charset="2"/>
              </a:rPr>
              <a:t>estudiantes</a:t>
            </a:r>
            <a:endParaRPr lang="en-US" dirty="0"/>
          </a:p>
          <a:p>
            <a:pPr lvl="1"/>
            <a:r>
              <a:rPr lang="en-US" dirty="0"/>
              <a:t>La </a:t>
            </a:r>
            <a:r>
              <a:rPr lang="en-US" dirty="0" err="1"/>
              <a:t>estudiante</a:t>
            </a:r>
            <a:r>
              <a:rPr lang="en-US" dirty="0"/>
              <a:t>	</a:t>
            </a:r>
            <a:r>
              <a:rPr lang="en-US" dirty="0">
                <a:sym typeface="Wingdings" panose="05000000000000000000" pitchFamily="2" charset="2"/>
              </a:rPr>
              <a:t> las </a:t>
            </a:r>
            <a:r>
              <a:rPr lang="en-US" dirty="0" err="1">
                <a:sym typeface="Wingdings" panose="05000000000000000000" pitchFamily="2" charset="2"/>
              </a:rPr>
              <a:t>estudiantes</a:t>
            </a:r>
            <a:endParaRPr lang="en-US" dirty="0"/>
          </a:p>
          <a:p>
            <a:pPr lvl="1"/>
            <a:r>
              <a:rPr lang="en-US" dirty="0"/>
              <a:t>La </a:t>
            </a:r>
            <a:r>
              <a:rPr lang="en-US" dirty="0" err="1"/>
              <a:t>silla</a:t>
            </a:r>
            <a:r>
              <a:rPr lang="en-US" dirty="0"/>
              <a:t>		</a:t>
            </a:r>
            <a:r>
              <a:rPr lang="en-US" dirty="0">
                <a:sym typeface="Wingdings" panose="05000000000000000000" pitchFamily="2" charset="2"/>
              </a:rPr>
              <a:t> las </a:t>
            </a:r>
            <a:r>
              <a:rPr lang="en-US" dirty="0" err="1">
                <a:sym typeface="Wingdings" panose="05000000000000000000" pitchFamily="2" charset="2"/>
              </a:rPr>
              <a:t>sillas</a:t>
            </a:r>
            <a:endParaRPr lang="en-US" dirty="0"/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3500" dirty="0"/>
              <a:t>If the noun ends in a consonant, add “-es”</a:t>
            </a:r>
          </a:p>
          <a:p>
            <a:pPr lvl="1"/>
            <a:r>
              <a:rPr lang="en-US" dirty="0"/>
              <a:t>el cartel </a:t>
            </a:r>
            <a:r>
              <a:rPr lang="en-US" dirty="0">
                <a:sym typeface="Wingdings" panose="05000000000000000000" pitchFamily="2" charset="2"/>
              </a:rPr>
              <a:t> los </a:t>
            </a:r>
            <a:r>
              <a:rPr lang="en-US" dirty="0" err="1">
                <a:sym typeface="Wingdings" panose="05000000000000000000" pitchFamily="2" charset="2"/>
              </a:rPr>
              <a:t>carteles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/>
              <a:t>la ciudad </a:t>
            </a:r>
            <a:r>
              <a:rPr lang="en-US" dirty="0">
                <a:sym typeface="Wingdings" panose="05000000000000000000" pitchFamily="2" charset="2"/>
              </a:rPr>
              <a:t> las </a:t>
            </a:r>
            <a:r>
              <a:rPr lang="en-US" dirty="0" err="1">
                <a:sym typeface="Wingdings" panose="05000000000000000000" pitchFamily="2" charset="2"/>
              </a:rPr>
              <a:t>ciudades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/>
              <a:t>el </a:t>
            </a:r>
            <a:r>
              <a:rPr lang="en-US" dirty="0" err="1"/>
              <a:t>caminón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los </a:t>
            </a:r>
            <a:r>
              <a:rPr lang="en-US" dirty="0" err="1">
                <a:sym typeface="Wingdings" panose="05000000000000000000" pitchFamily="2" charset="2"/>
              </a:rPr>
              <a:t>caminones</a:t>
            </a:r>
            <a:r>
              <a:rPr lang="en-US" dirty="0">
                <a:sym typeface="Wingdings" panose="05000000000000000000" pitchFamily="2" charset="2"/>
              </a:rPr>
              <a:t> (we drop the accent because the stress naturally falls on the 2</a:t>
            </a:r>
            <a:r>
              <a:rPr lang="en-US" baseline="30000" dirty="0">
                <a:sym typeface="Wingdings" panose="05000000000000000000" pitchFamily="2" charset="2"/>
              </a:rPr>
              <a:t>nd</a:t>
            </a:r>
            <a:r>
              <a:rPr lang="en-US" dirty="0">
                <a:sym typeface="Wingdings" panose="05000000000000000000" pitchFamily="2" charset="2"/>
              </a:rPr>
              <a:t> to last syllable now). </a:t>
            </a:r>
          </a:p>
          <a:p>
            <a:pPr marL="45720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3500" dirty="0"/>
              <a:t>If the noun ends in a “z,” change the </a:t>
            </a:r>
            <a:r>
              <a:rPr lang="en-US" sz="3500" dirty="0" err="1"/>
              <a:t>z</a:t>
            </a:r>
            <a:r>
              <a:rPr lang="en-US" sz="3500" dirty="0" err="1">
                <a:sym typeface="Wingdings" panose="05000000000000000000" pitchFamily="2" charset="2"/>
              </a:rPr>
              <a:t>c</a:t>
            </a:r>
            <a:r>
              <a:rPr lang="en-US" sz="3500" dirty="0">
                <a:sym typeface="Wingdings" panose="05000000000000000000" pitchFamily="2" charset="2"/>
              </a:rPr>
              <a:t> and add “-es”</a:t>
            </a:r>
          </a:p>
          <a:p>
            <a:pPr lvl="1"/>
            <a:r>
              <a:rPr lang="en-US" dirty="0"/>
              <a:t>El </a:t>
            </a:r>
            <a:r>
              <a:rPr lang="en-US" dirty="0" err="1"/>
              <a:t>lápiz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los </a:t>
            </a:r>
            <a:r>
              <a:rPr lang="en-US" dirty="0" err="1">
                <a:sym typeface="Wingdings" panose="05000000000000000000" pitchFamily="2" charset="2"/>
              </a:rPr>
              <a:t>lápices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La </a:t>
            </a:r>
            <a:r>
              <a:rPr lang="en-US" dirty="0" err="1">
                <a:sym typeface="Wingdings" panose="05000000000000000000" pitchFamily="2" charset="2"/>
              </a:rPr>
              <a:t>nariz</a:t>
            </a:r>
            <a:r>
              <a:rPr lang="en-US" dirty="0">
                <a:sym typeface="Wingdings" panose="05000000000000000000" pitchFamily="2" charset="2"/>
              </a:rPr>
              <a:t>  las </a:t>
            </a:r>
            <a:r>
              <a:rPr lang="en-US" dirty="0" err="1">
                <a:sym typeface="Wingdings" panose="05000000000000000000" pitchFamily="2" charset="2"/>
              </a:rPr>
              <a:t>narices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57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BA08DDD1A917498AC7B4DCB8B97810" ma:contentTypeVersion="8" ma:contentTypeDescription="Create a new document." ma:contentTypeScope="" ma:versionID="8c47f9b23a8eaa75d0fb4f11c0990b72">
  <xsd:schema xmlns:xsd="http://www.w3.org/2001/XMLSchema" xmlns:xs="http://www.w3.org/2001/XMLSchema" xmlns:p="http://schemas.microsoft.com/office/2006/metadata/properties" xmlns:ns2="7054d92a-f9bd-4a27-ac5f-eeceb6ec5622" targetNamespace="http://schemas.microsoft.com/office/2006/metadata/properties" ma:root="true" ma:fieldsID="4ab4352f21e4d31dc2dd1c04c1ba3ccb" ns2:_="">
    <xsd:import namespace="7054d92a-f9bd-4a27-ac5f-eeceb6ec56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4d92a-f9bd-4a27-ac5f-eeceb6ec56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2A10B1-EC6F-4682-B169-560A547943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54d92a-f9bd-4a27-ac5f-eeceb6ec56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0A7E812-D0C2-467A-92A3-3EA9D46103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5413DB-F1DC-4692-B5B0-902F35FEC599}">
  <ds:schemaRefs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documentManagement/types"/>
    <ds:schemaRef ds:uri="7054d92a-f9bd-4a27-ac5f-eeceb6ec5622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215</Words>
  <Application>Microsoft Office PowerPoint</Application>
  <PresentationFormat>Widescreen</PresentationFormat>
  <Paragraphs>61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Use LONERS &amp; DIÓNZA to determine the gender of the noun</vt:lpstr>
      <vt:lpstr>Definite Articles</vt:lpstr>
      <vt:lpstr>Indefinite Articles</vt:lpstr>
      <vt:lpstr>Making nouns plural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Bowers</dc:creator>
  <cp:lastModifiedBy>Sarah Bowers</cp:lastModifiedBy>
  <cp:revision>19</cp:revision>
  <dcterms:created xsi:type="dcterms:W3CDTF">2020-01-17T16:25:23Z</dcterms:created>
  <dcterms:modified xsi:type="dcterms:W3CDTF">2020-01-17T19:25:16Z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0x0101008FBA08DDD1A917498AC7B4DCB8B97810</vt:lpwstr>
  </property>
</Properties>
</file>