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14" r:id="rId6"/>
    <p:sldId id="315" r:id="rId7"/>
    <p:sldId id="317" r:id="rId8"/>
    <p:sldId id="319" r:id="rId9"/>
    <p:sldId id="32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82A4B-40CC-4F30-98FF-CAD4FC7D2FC2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78F5B-E9CB-479C-939E-A4B45225869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25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CE6FDCC-A075-4206-A3E1-EADE456FF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29B567-1A32-4857-923C-8607B0220599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FA342653-E53F-4E26-B127-213E2ACF13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2A82DDB-7B28-41E8-847C-C5220C258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3CCC39BA-3378-45CF-BBE9-3E1FFDE77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A2D80F-DC36-486D-8C7E-13D0019ECF16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96D0C59-F935-4704-BFF2-359D828062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D94901EA-515C-4479-ABD8-E96E04DB5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961878AE-9FB8-4E15-8E8D-E7809E5E43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965C42-756D-406E-B8DC-7E23DADBFA8F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F0E323F-0E82-4728-A06C-E7AAD8FB54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BE371070-B075-4C66-A071-A67BF39D2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7B7A9D08-45DE-4308-8C80-A1E31F1F7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802E2F-ABE4-4750-A6D3-E0D1DB76E3BA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683BBB18-F5DC-4B74-90CA-CBDB23B4F8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C2766176-A7F3-4B72-ABFB-DC6A7CBEE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7A89-E95C-4361-84B5-D8695A0B0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EF865-1389-4AEA-A742-551C6160B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E219F-FD42-47EF-AB3F-751C4DEA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966B2-661F-4551-BEE0-0893F693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10E6E-529B-42E7-9385-7543FA9A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96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A0AB-9AA0-4A67-9451-4B805B01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E8631-159A-45AA-821F-04A4C201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5292F-42AE-4266-AF1B-7F67D8CF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9CA30-AA2E-4DAB-9A90-4060E448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3D1EA-85A1-4A19-A386-2E03B8B8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95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0134F-8BC6-40DC-8770-2146E9EFC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F9B40-988E-4FDA-A3D6-38AB2E6EF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C3EE-352D-4D90-B81E-B2398B08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361FB-62BA-4C5B-B48D-67E5B8AD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96B7A-BA0D-4146-B712-2D44DF44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60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BC09-3E17-432D-9588-A00C8325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EF1BD-8DE9-4595-9FB2-2395992D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7522F-47C1-40C7-8BE9-16B8304C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7D072-D060-4133-9E35-CA96C6C6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79F7D-C5E9-4B23-82E4-3139BD8F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22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3B2F-4406-4188-9DEF-D197A9FC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C5891-1C6A-41D5-A283-C9F4897FA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70596-35ED-4C59-A309-5BD7FC60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47CDC-1C52-4CAD-97C6-EFB2AE1F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174B-4C88-4E31-B308-A7C70918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60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B5BF7-E28A-432A-B1C9-D5EE0146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30E10-4BCC-4A1A-917B-F8CE46C23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43F3A-456A-43A0-8CA5-22B3EC78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6EE55-395B-4CE0-B7C5-BDC7A480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98F09-9726-422D-BC0C-47A7406A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37B23-0DD4-40EA-9B5B-09641F9D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9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5685-48FA-4DF2-A2BA-77FB2E28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1A188-CA89-4B08-98E2-CCDA63CC1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B3D5-A0A5-4CEE-8BB9-480133D69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09FC3-5ED6-4116-AC3C-57DAD9E2E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AAE24-26E8-4F82-A894-AABA4556B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948FD-660F-4A9D-8168-691B4009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44CBA-6289-4535-94AD-EE0AC3FE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D453AD-E275-4946-A179-416DDA4A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53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7B86-40CE-4A99-836A-608C4D1E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BDF1B5-C82A-4398-9334-07A93618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A0CC9-B64A-4FE3-A5E7-19FB6AA8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ADFCD-6E71-4FDF-801B-E4A69FAE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45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FFA8D-9586-4F8F-A136-8BDE5290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C7798-7C4A-458A-BC45-525F79BF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CAA96-F9F2-4450-B789-E33B81D7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43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E774-3617-4880-9F2B-81D42C86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DCB7-BA5E-4870-9C0E-C9FBAF0B3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F2E05-91CC-4632-A429-16A9308A2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C9F5D-23F6-4784-A1FA-A9186437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24EC6-37C7-4AAC-B840-9C058698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63D72-44E3-44F7-A98B-95BB51C4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8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925F-9E76-48D3-9C82-ED82F26B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F34B50-8DA7-4B77-AF13-8CE86946C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5F3E-C339-4696-9BA7-34A131E8C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0AE12-DC9C-48D0-B780-459D4B8C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ECDBF-E8E8-40BC-87E6-30C2490D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F07A8-710F-4E34-9DB7-A523ABB6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45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E7969C-3258-4407-A347-39395ACA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FFCD4-D093-45E9-A2B2-A0F75E731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4272A-CAC8-4E3B-9278-7D8CD141C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C6A3-B798-4163-8454-D186F25D9A27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CB7A6-45C5-4F33-BB06-8F6EB708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0AAF-551D-441E-9517-7F11FAAEB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38CC-7CD3-4B36-97E2-D96A5D9C068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51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E378-D18E-4295-A444-DB9F7FA1F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188"/>
            <a:ext cx="9144000" cy="2387600"/>
          </a:xfrm>
        </p:spPr>
        <p:txBody>
          <a:bodyPr>
            <a:normAutofit/>
          </a:bodyPr>
          <a:lstStyle/>
          <a:p>
            <a:r>
              <a:rPr lang="es-ES" sz="11500" b="1" dirty="0">
                <a:solidFill>
                  <a:srgbClr val="FF0000"/>
                </a:solidFill>
              </a:rPr>
              <a:t>Los Números  </a:t>
            </a:r>
          </a:p>
        </p:txBody>
      </p:sp>
    </p:spTree>
    <p:extLst>
      <p:ext uri="{BB962C8B-B14F-4D97-AF65-F5344CB8AC3E}">
        <p14:creationId xmlns:p14="http://schemas.microsoft.com/office/powerpoint/2010/main" val="314009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C566693-4598-4A0F-8C86-219E234B1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1-10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1135D9D-DDFD-4F20-ADF2-94BE93742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8288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0 - cero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1 - uno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2 - dos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3 - tres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4 - cuatro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5 - cinco</a:t>
            </a:r>
          </a:p>
        </p:txBody>
      </p:sp>
      <p:sp>
        <p:nvSpPr>
          <p:cNvPr id="61444" name="Line 6">
            <a:extLst>
              <a:ext uri="{FF2B5EF4-FFF2-40B4-BE49-F238E27FC236}">
                <a16:creationId xmlns:a16="http://schemas.microsoft.com/office/drawing/2014/main" id="{C787BA34-F1B8-49AB-A2F6-6C83A7ED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1430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45" name="Rectangle 8">
            <a:extLst>
              <a:ext uri="{FF2B5EF4-FFF2-40B4-BE49-F238E27FC236}">
                <a16:creationId xmlns:a16="http://schemas.microsoft.com/office/drawing/2014/main" id="{32C03124-94D3-4979-BB9B-FD11EE281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2590800"/>
            <a:ext cx="25939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6 - seis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7 - siete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8 - ocho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9 - nueve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10 - diez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606A27-AACE-4B8F-877E-A919EB9AF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11-20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35D43DF-3BD8-47CC-BC85-0BCC09CA7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11 - once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12 - doce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13 - trece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14 - catorce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15 - quince</a:t>
            </a:r>
          </a:p>
        </p:txBody>
      </p:sp>
      <p:sp>
        <p:nvSpPr>
          <p:cNvPr id="63492" name="Line 6">
            <a:extLst>
              <a:ext uri="{FF2B5EF4-FFF2-40B4-BE49-F238E27FC236}">
                <a16:creationId xmlns:a16="http://schemas.microsoft.com/office/drawing/2014/main" id="{86E87223-967F-4EA0-9DC3-4B281CAB9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095375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3493" name="Rectangle 8">
            <a:extLst>
              <a:ext uri="{FF2B5EF4-FFF2-40B4-BE49-F238E27FC236}">
                <a16:creationId xmlns:a16="http://schemas.microsoft.com/office/drawing/2014/main" id="{CA6F1EA7-D253-4AA0-BCC8-557670324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4" y="1095375"/>
            <a:ext cx="57181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16 - diez y seis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séis)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17 - diez y siete   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siete)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18 - diez y ocho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ocho)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19 - diez y nueve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nueve)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20 - veinte</a:t>
            </a:r>
          </a:p>
        </p:txBody>
      </p:sp>
      <p:sp>
        <p:nvSpPr>
          <p:cNvPr id="63494" name="TextBox 1">
            <a:extLst>
              <a:ext uri="{FF2B5EF4-FFF2-40B4-BE49-F238E27FC236}">
                <a16:creationId xmlns:a16="http://schemas.microsoft.com/office/drawing/2014/main" id="{A25E7E36-73B5-4AF6-8B30-ECB7CC13D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0" y="1981201"/>
            <a:ext cx="1752600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**The #s 16-19 do a smooshing together of the 3 words.  The z</a:t>
            </a:r>
            <a:r>
              <a:rPr lang="en-US" altLang="en-US" sz="1800">
                <a:solidFill>
                  <a:srgbClr val="00B050"/>
                </a:solidFill>
                <a:sym typeface="Wingdings" panose="05000000000000000000" pitchFamily="2" charset="2"/>
              </a:rPr>
              <a:t>c &amp; the yi.  You could write the number either way you want, though.**</a:t>
            </a:r>
            <a:endParaRPr lang="en-US" altLang="en-US" sz="180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5FEA4C1-F3D8-4C45-A583-489BED6AF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30+</a:t>
            </a:r>
          </a:p>
        </p:txBody>
      </p:sp>
      <p:sp>
        <p:nvSpPr>
          <p:cNvPr id="67587" name="Text Box 11">
            <a:extLst>
              <a:ext uri="{FF2B5EF4-FFF2-40B4-BE49-F238E27FC236}">
                <a16:creationId xmlns:a16="http://schemas.microsoft.com/office/drawing/2014/main" id="{876FD1F1-67E8-402C-9C75-F65135FB5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85800"/>
            <a:ext cx="8534400" cy="73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" altLang="en-US" b="1" dirty="0"/>
              <a:t>30 = treinta</a:t>
            </a:r>
            <a:endParaRPr lang="es-ES" altLang="en-US" sz="2800" b="1" dirty="0"/>
          </a:p>
          <a:p>
            <a:pPr eaLnBrk="1" hangingPunct="1">
              <a:buFontTx/>
              <a:buNone/>
            </a:pPr>
            <a:r>
              <a:rPr lang="es-ES" altLang="en-US" b="1" dirty="0"/>
              <a:t>31 = treinta y uno</a:t>
            </a:r>
            <a:endParaRPr lang="es-ES" altLang="en-US" sz="2800" b="1" dirty="0"/>
          </a:p>
          <a:p>
            <a:pPr eaLnBrk="1" hangingPunct="1">
              <a:buFontTx/>
              <a:buNone/>
            </a:pPr>
            <a:r>
              <a:rPr lang="es-ES" altLang="en-US" b="1" dirty="0"/>
              <a:t>40 = cuarenta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50 = cincuenta 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60 = sesenta 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70 = setenta 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80 = ochenta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90 = noventa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100 = cien</a:t>
            </a:r>
          </a:p>
          <a:p>
            <a:pPr eaLnBrk="1" hangingPunct="1">
              <a:buFontTx/>
              <a:buNone/>
            </a:pPr>
            <a:r>
              <a:rPr lang="es-ES" altLang="en-US" b="1" dirty="0"/>
              <a:t>101 = ciento uno</a:t>
            </a:r>
            <a:endParaRPr lang="es-ES" altLang="en-US" sz="4000" dirty="0"/>
          </a:p>
          <a:p>
            <a:pPr eaLnBrk="1" hangingPunct="1">
              <a:buFontTx/>
              <a:buNone/>
            </a:pPr>
            <a:endParaRPr lang="es-ES" altLang="en-US" sz="4000" dirty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 dirty="0">
              <a:solidFill>
                <a:srgbClr val="008000"/>
              </a:solidFill>
            </a:endParaRPr>
          </a:p>
        </p:txBody>
      </p:sp>
      <p:sp>
        <p:nvSpPr>
          <p:cNvPr id="67588" name="TextBox 1">
            <a:extLst>
              <a:ext uri="{FF2B5EF4-FFF2-40B4-BE49-F238E27FC236}">
                <a16:creationId xmlns:a16="http://schemas.microsoft.com/office/drawing/2014/main" id="{9F16EB38-5E77-4437-9293-6CF7DE8C20D3}"/>
              </a:ext>
            </a:extLst>
          </p:cNvPr>
          <p:cNvSpPr txBox="1">
            <a:spLocks noChangeArrowheads="1"/>
          </p:cNvSpPr>
          <p:nvPr/>
        </p:nvSpPr>
        <p:spPr bwMode="auto">
          <a:xfrm rot="20490060">
            <a:off x="5943600" y="2209801"/>
            <a:ext cx="3581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From the number 30 and on, no more smooshing of numbers exists.  All numbers have to be written out with 3 words.  See the next slide for some examples!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30DB04-2726-4538-82FF-870F35051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</a:t>
            </a:r>
          </a:p>
        </p:txBody>
      </p:sp>
      <p:sp>
        <p:nvSpPr>
          <p:cNvPr id="70659" name="Text Box 11">
            <a:extLst>
              <a:ext uri="{FF2B5EF4-FFF2-40B4-BE49-F238E27FC236}">
                <a16:creationId xmlns:a16="http://schemas.microsoft.com/office/drawing/2014/main" id="{E2F28D94-8309-46E0-8EB9-E384AFDD2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14400"/>
            <a:ext cx="8001000" cy="880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Let’s look at these Spanish numbers, the hundreds: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100 – cien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200 – doscientos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300 – trescientos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400 – cuatrocientos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500 – quinientos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600 – seiscientos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700 – setecientos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800 – ochocientos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900 – novecientos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1000 – mil</a:t>
            </a:r>
          </a:p>
          <a:p>
            <a:pPr eaLnBrk="1" hangingPunct="1">
              <a:buFontTx/>
              <a:buNone/>
            </a:pPr>
            <a:r>
              <a:rPr lang="es-ES" altLang="en-US" b="1">
                <a:solidFill>
                  <a:srgbClr val="008000"/>
                </a:solidFill>
              </a:rPr>
              <a:t>		</a:t>
            </a: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9E566DA5-C8FB-45D4-AB42-6CD0D6BA0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Spanish math terms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0C5E8CAC-E62B-49D0-9093-05D768EF4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r>
              <a:rPr lang="en-US" altLang="en-US"/>
              <a:t>Plus (+) </a:t>
            </a:r>
            <a:r>
              <a:rPr lang="en-US" altLang="en-US">
                <a:solidFill>
                  <a:srgbClr val="00B050"/>
                </a:solidFill>
              </a:rPr>
              <a:t>y / más</a:t>
            </a:r>
          </a:p>
          <a:p>
            <a:r>
              <a:rPr lang="en-US" altLang="en-US"/>
              <a:t>Minus (-) </a:t>
            </a:r>
            <a:r>
              <a:rPr lang="en-US" altLang="en-US">
                <a:solidFill>
                  <a:srgbClr val="00B050"/>
                </a:solidFill>
              </a:rPr>
              <a:t>menos</a:t>
            </a:r>
          </a:p>
          <a:p>
            <a:r>
              <a:rPr lang="en-US" altLang="en-US"/>
              <a:t>Equals (=)  </a:t>
            </a:r>
            <a:r>
              <a:rPr lang="en-US" altLang="en-US">
                <a:solidFill>
                  <a:srgbClr val="00B050"/>
                </a:solidFill>
              </a:rPr>
              <a:t>es</a:t>
            </a:r>
            <a:r>
              <a:rPr lang="en-US" altLang="en-US"/>
              <a:t> (if the answer is 0 or 1)</a:t>
            </a:r>
            <a:br>
              <a:rPr lang="en-US" altLang="en-US"/>
            </a:br>
            <a:r>
              <a:rPr lang="en-US" altLang="en-US"/>
              <a:t> 		     </a:t>
            </a:r>
            <a:r>
              <a:rPr lang="en-US" altLang="en-US">
                <a:solidFill>
                  <a:srgbClr val="00B050"/>
                </a:solidFill>
              </a:rPr>
              <a:t>son</a:t>
            </a:r>
            <a:r>
              <a:rPr lang="en-US" altLang="en-US"/>
              <a:t> (if the answer is 2 or greater)</a:t>
            </a:r>
          </a:p>
          <a:p>
            <a:r>
              <a:rPr lang="en-US" altLang="en-US"/>
              <a:t>Multiplied by/times (x) </a:t>
            </a:r>
            <a:r>
              <a:rPr lang="en-US" altLang="en-US">
                <a:solidFill>
                  <a:srgbClr val="00B050"/>
                </a:solidFill>
              </a:rPr>
              <a:t>por</a:t>
            </a:r>
          </a:p>
          <a:p>
            <a:r>
              <a:rPr lang="en-US" altLang="en-US"/>
              <a:t>Divided by (/) </a:t>
            </a:r>
            <a:r>
              <a:rPr lang="en-US" altLang="en-US">
                <a:solidFill>
                  <a:srgbClr val="00B050"/>
                </a:solidFill>
              </a:rPr>
              <a:t>dividido por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8" ma:contentTypeDescription="Create a new document." ma:contentTypeScope="" ma:versionID="8c47f9b23a8eaa75d0fb4f11c0990b72">
  <xsd:schema xmlns:xsd="http://www.w3.org/2001/XMLSchema" xmlns:xs="http://www.w3.org/2001/XMLSchema" xmlns:p="http://schemas.microsoft.com/office/2006/metadata/properties" xmlns:ns2="7054d92a-f9bd-4a27-ac5f-eeceb6ec5622" targetNamespace="http://schemas.microsoft.com/office/2006/metadata/properties" ma:root="true" ma:fieldsID="4ab4352f21e4d31dc2dd1c04c1ba3ccb" ns2:_="">
    <xsd:import namespace="7054d92a-f9bd-4a27-ac5f-eeceb6ec5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520ECD-8D01-4751-8F1D-80EAC68E0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B470EA-15D9-4AD9-8011-B3AAAD6F50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EE5877-88AD-4851-B9D5-635AB9EC09B5}">
  <ds:schemaRefs>
    <ds:schemaRef ds:uri="7054d92a-f9bd-4a27-ac5f-eeceb6ec5622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61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Los Números  </vt:lpstr>
      <vt:lpstr>Los Números 1-10</vt:lpstr>
      <vt:lpstr>Los Números 11-20</vt:lpstr>
      <vt:lpstr>Los Números 30+</vt:lpstr>
      <vt:lpstr>Los Números</vt:lpstr>
      <vt:lpstr>Some Spanish math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 </dc:title>
  <dc:creator>Daniela Moreno</dc:creator>
  <cp:lastModifiedBy>Daniela Moreno</cp:lastModifiedBy>
  <cp:revision>1</cp:revision>
  <dcterms:created xsi:type="dcterms:W3CDTF">2020-01-08T22:16:20Z</dcterms:created>
  <dcterms:modified xsi:type="dcterms:W3CDTF">2020-01-08T22:16:57Z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