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  <p:sldId id="259" r:id="rId6"/>
    <p:sldId id="264" r:id="rId7"/>
    <p:sldId id="258" r:id="rId8"/>
    <p:sldId id="260" r:id="rId9"/>
    <p:sldId id="265" r:id="rId10"/>
    <p:sldId id="270" r:id="rId11"/>
    <p:sldId id="261" r:id="rId12"/>
    <p:sldId id="262" r:id="rId13"/>
    <p:sldId id="263" r:id="rId14"/>
    <p:sldId id="268" r:id="rId15"/>
    <p:sldId id="269" r:id="rId16"/>
    <p:sldId id="266" r:id="rId17"/>
    <p:sldId id="267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EBCE-5E7F-42B0-AA7C-0AC1C7124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11C47-3B54-42F3-9568-B9867E56D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B4759-644E-44E2-A8A6-C0C6D6D9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1C083-20D6-4FF3-B65F-7640B94F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00385-E452-4F4A-ACB3-FA8A2432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8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942E-98E2-49E0-BB3A-EEC8E5176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7C891-7FB3-46CC-AC2C-2950E7943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F7B13-9A05-4166-ABE4-96B71CA0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B867C-F7EF-4800-B325-487F567F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F9A2-343C-4FBC-AE82-6A2F00FA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8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78A5C-066A-44FD-836F-24720D616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2BBBF-0697-4496-B12D-4F66122F6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84840-BA8F-41CE-9600-7C4FDEBD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18E59-8DE6-4CBE-9A17-0AF053B5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7407C-7B46-4F9E-BF8C-70110365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2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6B67-FA88-4487-B465-E1AC8864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93AD3-E042-412C-9C49-DB9C38ED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FB800-91C5-4220-8C8C-FD525953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59D24-FA9E-4D36-99A9-B9EA045D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33842-2D45-45A1-A16C-9092B698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EA78-9212-4CCA-9068-569F2ED36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C69AB-E2A8-4844-8315-2E2BE4E34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3F78-DCBA-4787-B665-C2576E11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410B9-5085-4708-B1D3-7D46212C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F3428-4A03-4BEF-835D-A3C48210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EB3A-AC7F-4737-A330-4A2AD992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7445-B4FD-4E2A-8E75-E8CC01738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8E1B-751A-46DC-BC5A-69E5CEF4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1B20E-2BC5-445D-8EE1-286DC7F6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5500-EFEB-499C-85AF-0355C6A0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23526-0BDE-4B72-ACEA-DCB5E9B4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D7A-CB2D-4EFF-8845-62F4500C0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6DDA9-0C24-479A-A345-5F7181197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EAC14-CB34-405A-8CF9-39EB7C9E1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BA940-5788-4FFE-BB8F-C2E285418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B0421-B970-46E2-9188-D066DA494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23088-5620-41E7-A39C-ADDC7F64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30448-765B-49D9-ACF0-89EDDE19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4ED6B-57D7-44CE-97BB-B1B3E513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0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5FEA-9988-4A26-AB06-24DD124D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93553-0C4A-4138-B308-B0F2EC92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DD129-1E2D-45F3-AC0F-1E65BCCB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91243-F39B-4E3B-9936-1BDA6A96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BD88C-578B-44BE-8129-EBD08044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B6ECF-0199-4835-BA8C-8CF07DD3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DFCF5-2315-406D-A2DE-D7B04853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AD5A-5B49-497A-8D39-A8ACC3F7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FFE7-3A5B-4A08-AB0F-99181E0F9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3A197-B9A4-4365-916F-85CC60BB7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6F92E-0B4C-4A6F-881F-D77E9686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0849C-CCFD-4EFD-AD49-80F33780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09BEE-D7C3-4423-8BDB-05632822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1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2AA23-35D3-4C1C-BF4A-8E73ED7A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6CDF2-EA38-4CD7-98AB-821E32B63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C0797-F4BF-4168-97F8-8CBD25C1B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671F9-127D-4BD2-9ECD-87D8DD1A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DD64C-D2B6-42F9-B620-B7099BE9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E5B2C-D735-4429-9DD3-60BAC79E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1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84F37-3445-4F79-9A95-056A1F86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2595B-2076-4172-8A15-3DC7BF648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A63C-9E54-4AB8-817F-C9AEAA991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A668B-913F-4EA3-9B22-DC3E7D9E4E1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B005-30A5-483A-AD84-CF2B83175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6215-D6E7-4880-AD15-BC3E30EED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0368-5770-4734-A9CB-AB5E57EF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7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8C3C-200A-4F38-A06B-24FB4DFD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Las </a:t>
            </a:r>
            <a:r>
              <a:rPr lang="en-US" dirty="0" err="1"/>
              <a:t>preposiciones</a:t>
            </a:r>
            <a:r>
              <a:rPr lang="en-US" dirty="0"/>
              <a:t> con los </a:t>
            </a:r>
            <a:r>
              <a:rPr lang="en-US" dirty="0" err="1"/>
              <a:t>gatos</a:t>
            </a:r>
            <a:endParaRPr lang="en-US" dirty="0"/>
          </a:p>
        </p:txBody>
      </p:sp>
      <p:pic>
        <p:nvPicPr>
          <p:cNvPr id="4098" name="Picture 2" descr="Cute cat character in different poses with box. Prepositions of place English. Studying of foreign language concept. Vector flat cartoon character isolated illustration Stock Vector - 117030334">
            <a:extLst>
              <a:ext uri="{FF2B5EF4-FFF2-40B4-BE49-F238E27FC236}">
                <a16:creationId xmlns:a16="http://schemas.microsoft.com/office/drawing/2014/main" id="{6E272513-1297-4020-B69F-22880510E7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4" b="-1450"/>
          <a:stretch/>
        </p:blipFill>
        <p:spPr bwMode="auto">
          <a:xfrm>
            <a:off x="2923857" y="1485899"/>
            <a:ext cx="6143943" cy="524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A8EA38-BE07-49A7-A5FB-62BF2D2A548C}"/>
              </a:ext>
            </a:extLst>
          </p:cNvPr>
          <p:cNvSpPr txBox="1"/>
          <p:nvPr/>
        </p:nvSpPr>
        <p:spPr>
          <a:xfrm>
            <a:off x="180975" y="2000250"/>
            <a:ext cx="2257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 </a:t>
            </a:r>
            <a:r>
              <a:rPr lang="en-US" sz="2800" dirty="0" err="1"/>
              <a:t>gato</a:t>
            </a:r>
            <a:r>
              <a:rPr lang="en-US" sz="2800" dirty="0"/>
              <a:t> = cat</a:t>
            </a:r>
          </a:p>
          <a:p>
            <a:pPr algn="ctr"/>
            <a:r>
              <a:rPr lang="en-US" sz="2800" dirty="0"/>
              <a:t>La </a:t>
            </a:r>
            <a:r>
              <a:rPr lang="en-US" sz="2800" dirty="0" err="1"/>
              <a:t>caja</a:t>
            </a:r>
            <a:r>
              <a:rPr lang="en-US" sz="2800" dirty="0"/>
              <a:t> = box</a:t>
            </a:r>
          </a:p>
        </p:txBody>
      </p:sp>
    </p:spTree>
    <p:extLst>
      <p:ext uri="{BB962C8B-B14F-4D97-AF65-F5344CB8AC3E}">
        <p14:creationId xmlns:p14="http://schemas.microsoft.com/office/powerpoint/2010/main" val="352093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03B2-0EA5-4926-84BD-0C6838AA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 </a:t>
            </a:r>
            <a:r>
              <a:rPr lang="en-US" dirty="0" err="1"/>
              <a:t>lado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(next to / beside)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50691-E04D-45BB-9464-9FBFF71468B0}"/>
              </a:ext>
            </a:extLst>
          </p:cNvPr>
          <p:cNvSpPr txBox="1"/>
          <p:nvPr/>
        </p:nvSpPr>
        <p:spPr>
          <a:xfrm>
            <a:off x="381000" y="2881311"/>
            <a:ext cx="3457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al </a:t>
            </a:r>
            <a:r>
              <a:rPr lang="en-US" sz="4000" dirty="0" err="1">
                <a:solidFill>
                  <a:srgbClr val="FF0000"/>
                </a:solidFill>
              </a:rPr>
              <a:t>lado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241441-6A11-4974-BF46-77FC994C6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88"/>
          <a:stretch/>
        </p:blipFill>
        <p:spPr>
          <a:xfrm>
            <a:off x="4202996" y="2257425"/>
            <a:ext cx="6708334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4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0DCD-03B6-4245-9A6C-0B2DE0A1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Cerca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(close to / near)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325CD3-BBE4-4400-B736-D96ACEC2BAC8}"/>
              </a:ext>
            </a:extLst>
          </p:cNvPr>
          <p:cNvSpPr txBox="1"/>
          <p:nvPr/>
        </p:nvSpPr>
        <p:spPr>
          <a:xfrm>
            <a:off x="451719" y="2917180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 </a:t>
            </a:r>
            <a:r>
              <a:rPr lang="en-US" sz="4000" dirty="0" err="1">
                <a:solidFill>
                  <a:srgbClr val="FF0000"/>
                </a:solidFill>
              </a:rPr>
              <a:t>cerca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D99730-2A5D-4D58-A61C-1B1EB7FBC7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430"/>
          <a:stretch/>
        </p:blipFill>
        <p:spPr>
          <a:xfrm>
            <a:off x="6981357" y="3429000"/>
            <a:ext cx="3263460" cy="16764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4F5861-262B-4656-BD9F-CDB29809A8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03" r="21382" b="5731"/>
          <a:stretch/>
        </p:blipFill>
        <p:spPr>
          <a:xfrm flipH="1">
            <a:off x="3437778" y="2295525"/>
            <a:ext cx="2568687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4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DAB8-97DA-41D2-A358-5B645B2A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Lejos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(far from)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BFB33A-A805-4D53-85E3-5B4AC06FB721}"/>
              </a:ext>
            </a:extLst>
          </p:cNvPr>
          <p:cNvSpPr txBox="1"/>
          <p:nvPr/>
        </p:nvSpPr>
        <p:spPr>
          <a:xfrm>
            <a:off x="2781300" y="3344208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lejos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976838-F544-4B81-836B-F4AE4E175A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44" r="21382" b="5731"/>
          <a:stretch/>
        </p:blipFill>
        <p:spPr>
          <a:xfrm>
            <a:off x="400049" y="380847"/>
            <a:ext cx="2562225" cy="30481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85C9BC-A5EB-441D-B1A4-AFABD183D7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883"/>
          <a:stretch/>
        </p:blipFill>
        <p:spPr>
          <a:xfrm>
            <a:off x="8064162" y="4591983"/>
            <a:ext cx="3908764" cy="190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B071-BF8F-4080-96F0-9E6DBCD6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la </a:t>
            </a:r>
            <a:r>
              <a:rPr lang="en-US" dirty="0" err="1"/>
              <a:t>derecha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(to the right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AEE61-1B23-4C2C-AA47-70FFAC617B4C}"/>
              </a:ext>
            </a:extLst>
          </p:cNvPr>
          <p:cNvSpPr txBox="1"/>
          <p:nvPr/>
        </p:nvSpPr>
        <p:spPr>
          <a:xfrm>
            <a:off x="171450" y="1833204"/>
            <a:ext cx="3419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a la </a:t>
            </a:r>
            <a:r>
              <a:rPr lang="en-US" sz="4000" dirty="0" err="1">
                <a:solidFill>
                  <a:srgbClr val="FF0000"/>
                </a:solidFill>
              </a:rPr>
              <a:t>derecha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E278F-5E3A-40C2-BC06-24FD41F75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639048" y="1833204"/>
            <a:ext cx="2981326" cy="38533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1F3084-7332-42D3-95F7-F8D4D62147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54" t="38511"/>
          <a:stretch/>
        </p:blipFill>
        <p:spPr>
          <a:xfrm>
            <a:off x="3371850" y="3257550"/>
            <a:ext cx="3834388" cy="204236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446F50-965E-4B2D-B8A6-654A2813C196}"/>
              </a:ext>
            </a:extLst>
          </p:cNvPr>
          <p:cNvCxnSpPr/>
          <p:nvPr/>
        </p:nvCxnSpPr>
        <p:spPr>
          <a:xfrm>
            <a:off x="6736080" y="4591983"/>
            <a:ext cx="9855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6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2003-CF60-48D8-B908-67EE7A44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la </a:t>
            </a:r>
            <a:r>
              <a:rPr lang="en-US" dirty="0" err="1"/>
              <a:t>izquierda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(to the left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3ADC9-AD8E-4103-8281-A603B30DA96F}"/>
              </a:ext>
            </a:extLst>
          </p:cNvPr>
          <p:cNvSpPr txBox="1"/>
          <p:nvPr/>
        </p:nvSpPr>
        <p:spPr>
          <a:xfrm>
            <a:off x="219074" y="2734608"/>
            <a:ext cx="37101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a la </a:t>
            </a:r>
            <a:r>
              <a:rPr lang="en-US" sz="4000" dirty="0" err="1">
                <a:solidFill>
                  <a:srgbClr val="FF0000"/>
                </a:solidFill>
              </a:rPr>
              <a:t>izquierda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0C772-DB2C-40D7-B48B-278820FBE8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93" t="40421"/>
          <a:stretch/>
        </p:blipFill>
        <p:spPr>
          <a:xfrm>
            <a:off x="7315200" y="2952760"/>
            <a:ext cx="4021917" cy="20902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EB6A47-050D-406B-98F6-A7AEC8BB8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211" y="1610615"/>
            <a:ext cx="2633514" cy="364640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C7D70D-90A6-49F3-8680-7A066BB86159}"/>
              </a:ext>
            </a:extLst>
          </p:cNvPr>
          <p:cNvCxnSpPr/>
          <p:nvPr/>
        </p:nvCxnSpPr>
        <p:spPr>
          <a:xfrm flipH="1">
            <a:off x="5715000" y="4534833"/>
            <a:ext cx="145732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42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62112-12DB-46C7-8877-F759DAF5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Aquí</a:t>
            </a:r>
            <a:r>
              <a:rPr lang="en-US" dirty="0"/>
              <a:t> / </a:t>
            </a:r>
            <a:r>
              <a:rPr lang="en-US" dirty="0" err="1"/>
              <a:t>Acá</a:t>
            </a:r>
            <a:br>
              <a:rPr lang="en-US" dirty="0"/>
            </a:br>
            <a:r>
              <a:rPr lang="en-US" dirty="0"/>
              <a:t>(here)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FBC678-BD4D-4234-AFCB-9EF53409825A}"/>
              </a:ext>
            </a:extLst>
          </p:cNvPr>
          <p:cNvSpPr txBox="1"/>
          <p:nvPr/>
        </p:nvSpPr>
        <p:spPr>
          <a:xfrm>
            <a:off x="733425" y="2767280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aquí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F7FB75-F370-4554-8C70-7DA5F3DD7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38" y="3094952"/>
            <a:ext cx="2157412" cy="3397923"/>
          </a:xfrm>
          <a:prstGeom prst="rect">
            <a:avLst/>
          </a:prstGeom>
        </p:spPr>
      </p:pic>
      <p:pic>
        <p:nvPicPr>
          <p:cNvPr id="1026" name="Picture 2" descr="Image result for google maps logo">
            <a:extLst>
              <a:ext uri="{FF2B5EF4-FFF2-40B4-BE49-F238E27FC236}">
                <a16:creationId xmlns:a16="http://schemas.microsoft.com/office/drawing/2014/main" id="{E74ACF15-4BA9-4160-A9B4-433A33289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924318"/>
            <a:ext cx="1764587" cy="132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6077D8-22ED-4C05-8A9F-17128BCBE80D}"/>
              </a:ext>
            </a:extLst>
          </p:cNvPr>
          <p:cNvSpPr txBox="1"/>
          <p:nvPr/>
        </p:nvSpPr>
        <p:spPr>
          <a:xfrm>
            <a:off x="8372475" y="2767280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acá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02BB3-C498-4CEE-8C2D-AE3C37D1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Allí</a:t>
            </a:r>
            <a:br>
              <a:rPr lang="en-US" dirty="0"/>
            </a:br>
            <a:r>
              <a:rPr lang="en-US" dirty="0"/>
              <a:t>(There – close by)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0C4DF0-59DE-48D0-9EEA-00206D5624C8}"/>
              </a:ext>
            </a:extLst>
          </p:cNvPr>
          <p:cNvSpPr txBox="1"/>
          <p:nvPr/>
        </p:nvSpPr>
        <p:spPr>
          <a:xfrm>
            <a:off x="972728" y="3266420"/>
            <a:ext cx="315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allí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BD8844-F0CB-4A6C-A896-9AF508611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149" y="2058333"/>
            <a:ext cx="2780123" cy="3037542"/>
          </a:xfrm>
          <a:prstGeom prst="rect">
            <a:avLst/>
          </a:prstGeom>
        </p:spPr>
      </p:pic>
      <p:pic>
        <p:nvPicPr>
          <p:cNvPr id="2050" name="Picture 2" descr="Image result for finger point clip art">
            <a:extLst>
              <a:ext uri="{FF2B5EF4-FFF2-40B4-BE49-F238E27FC236}">
                <a16:creationId xmlns:a16="http://schemas.microsoft.com/office/drawing/2014/main" id="{5E162BE3-243B-437D-B29E-AD069D774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7392">
            <a:off x="5125720" y="4185285"/>
            <a:ext cx="2575560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697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ree clipart">
            <a:extLst>
              <a:ext uri="{FF2B5EF4-FFF2-40B4-BE49-F238E27FC236}">
                <a16:creationId xmlns:a16="http://schemas.microsoft.com/office/drawing/2014/main" id="{1D48D223-44AD-4826-8C34-B4DE729F1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505" y="199052"/>
            <a:ext cx="5641102" cy="564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A8CFFB-BAF6-4718-928C-CC8E1269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Allá</a:t>
            </a:r>
            <a:br>
              <a:rPr lang="en-US" dirty="0"/>
            </a:br>
            <a:r>
              <a:rPr lang="en-US" dirty="0"/>
              <a:t>(Over there – far away)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3B8A2F-704D-4D34-9A94-2D08D308BDF5}"/>
              </a:ext>
            </a:extLst>
          </p:cNvPr>
          <p:cNvSpPr txBox="1"/>
          <p:nvPr/>
        </p:nvSpPr>
        <p:spPr>
          <a:xfrm>
            <a:off x="118745" y="4208343"/>
            <a:ext cx="3899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allá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D77C64-3D94-4C78-9899-FCDC88AD5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585" y="4434085"/>
            <a:ext cx="1438910" cy="1572142"/>
          </a:xfrm>
          <a:prstGeom prst="rect">
            <a:avLst/>
          </a:prstGeom>
        </p:spPr>
      </p:pic>
      <p:pic>
        <p:nvPicPr>
          <p:cNvPr id="3076" name="Picture 4" descr="Image result for finger point clip art">
            <a:extLst>
              <a:ext uri="{FF2B5EF4-FFF2-40B4-BE49-F238E27FC236}">
                <a16:creationId xmlns:a16="http://schemas.microsoft.com/office/drawing/2014/main" id="{4E3EFABB-0553-4D09-91D0-70CD76DA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1622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7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3CF3-8258-43CC-B988-8BEE1DA4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Encima</a:t>
            </a:r>
            <a:r>
              <a:rPr lang="en-US" dirty="0"/>
              <a:t> de / </a:t>
            </a:r>
            <a:r>
              <a:rPr lang="en-US" dirty="0" err="1"/>
              <a:t>sobre</a:t>
            </a:r>
            <a:br>
              <a:rPr lang="en-US" dirty="0"/>
            </a:br>
            <a:r>
              <a:rPr lang="en-US" dirty="0"/>
              <a:t>(on top of / on)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BA6849-C450-4D39-A1D7-C374D3F2E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25" y="1749145"/>
            <a:ext cx="4397058" cy="39861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1225DA-BEAA-4B38-835C-1847A475B1F9}"/>
              </a:ext>
            </a:extLst>
          </p:cNvPr>
          <p:cNvSpPr txBox="1"/>
          <p:nvPr/>
        </p:nvSpPr>
        <p:spPr>
          <a:xfrm>
            <a:off x="628650" y="2772708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encima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A146C8-B31E-4AEC-B505-FF5A9821C880}"/>
              </a:ext>
            </a:extLst>
          </p:cNvPr>
          <p:cNvSpPr txBox="1"/>
          <p:nvPr/>
        </p:nvSpPr>
        <p:spPr>
          <a:xfrm>
            <a:off x="8486775" y="2772708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sobre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09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DFE1-EA94-40FE-8FC8-7373D11A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Debajo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(under / below)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D61BDD-F208-4FAA-A144-7C9101399064}"/>
              </a:ext>
            </a:extLst>
          </p:cNvPr>
          <p:cNvSpPr txBox="1"/>
          <p:nvPr/>
        </p:nvSpPr>
        <p:spPr>
          <a:xfrm>
            <a:off x="590550" y="2652990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debajo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77AA5-099D-4B31-B72C-C45859B02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405" y="3249446"/>
            <a:ext cx="3152774" cy="32910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73B86-B3BB-4935-B128-7031101A3F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143"/>
          <a:stretch/>
        </p:blipFill>
        <p:spPr>
          <a:xfrm>
            <a:off x="4747110" y="1773775"/>
            <a:ext cx="3482069" cy="17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DB54-68FB-4054-86F2-2AEA2610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Arriba de </a:t>
            </a:r>
            <a:br>
              <a:rPr lang="en-US" dirty="0"/>
            </a:br>
            <a:r>
              <a:rPr lang="en-US" dirty="0"/>
              <a:t>(above)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CDA75-4914-4AAB-AEF5-F466FE3BB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82" r="3372"/>
          <a:stretch/>
        </p:blipFill>
        <p:spPr>
          <a:xfrm>
            <a:off x="4381500" y="1690688"/>
            <a:ext cx="4124325" cy="49933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27D079-1506-4137-9A1B-DDEC9FF18256}"/>
              </a:ext>
            </a:extLst>
          </p:cNvPr>
          <p:cNvSpPr txBox="1"/>
          <p:nvPr/>
        </p:nvSpPr>
        <p:spPr>
          <a:xfrm>
            <a:off x="352425" y="3354912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arriba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77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C5E9-ADBA-4099-A3A8-0D03270E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Adentro</a:t>
            </a:r>
            <a:r>
              <a:rPr lang="en-US" dirty="0"/>
              <a:t> de	/ </a:t>
            </a:r>
            <a:r>
              <a:rPr lang="en-US" dirty="0" err="1"/>
              <a:t>En</a:t>
            </a:r>
            <a:br>
              <a:rPr lang="en-US" dirty="0"/>
            </a:br>
            <a:r>
              <a:rPr lang="en-US" dirty="0"/>
              <a:t>(inside of)	/ (in)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1C2853-343B-4D30-9047-57BF83B1E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0" y="1542561"/>
            <a:ext cx="3303559" cy="48356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918E0E-E074-4043-846A-1CE985E84408}"/>
              </a:ext>
            </a:extLst>
          </p:cNvPr>
          <p:cNvSpPr txBox="1"/>
          <p:nvPr/>
        </p:nvSpPr>
        <p:spPr>
          <a:xfrm>
            <a:off x="514350" y="2906058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adentro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62895-7D9C-4704-828C-011EFD927D79}"/>
              </a:ext>
            </a:extLst>
          </p:cNvPr>
          <p:cNvSpPr txBox="1"/>
          <p:nvPr/>
        </p:nvSpPr>
        <p:spPr>
          <a:xfrm>
            <a:off x="8286750" y="2906058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en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66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E4E8B-DFE3-4FA1-AEAF-A5619AE6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Afuera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(outside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B592F4-1B6A-4844-80AD-DCF09A93E7AC}"/>
              </a:ext>
            </a:extLst>
          </p:cNvPr>
          <p:cNvSpPr txBox="1"/>
          <p:nvPr/>
        </p:nvSpPr>
        <p:spPr>
          <a:xfrm>
            <a:off x="390525" y="3404661"/>
            <a:ext cx="3733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afuera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C68F7-1300-4FCF-BEEE-61032C677E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92" r="3920"/>
          <a:stretch/>
        </p:blipFill>
        <p:spPr>
          <a:xfrm>
            <a:off x="4388210" y="2000250"/>
            <a:ext cx="4670065" cy="39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9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FE9-B87F-498E-AA17-AB43ABBF9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Delante</a:t>
            </a:r>
            <a:r>
              <a:rPr lang="en-US" dirty="0"/>
              <a:t> de / </a:t>
            </a:r>
            <a:r>
              <a:rPr lang="en-US" dirty="0" err="1"/>
              <a:t>Enfrente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(in front of)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3E7C7-CDD3-490A-BE4B-6B2FFF94C518}"/>
              </a:ext>
            </a:extLst>
          </p:cNvPr>
          <p:cNvSpPr txBox="1"/>
          <p:nvPr/>
        </p:nvSpPr>
        <p:spPr>
          <a:xfrm>
            <a:off x="628650" y="3067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delante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6D815-6240-4D7F-9632-867099037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425" y="2349402"/>
            <a:ext cx="4693678" cy="33761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726B41-49ED-4760-B8BE-EE533C6596F2}"/>
              </a:ext>
            </a:extLst>
          </p:cNvPr>
          <p:cNvSpPr txBox="1"/>
          <p:nvPr/>
        </p:nvSpPr>
        <p:spPr>
          <a:xfrm>
            <a:off x="8515350" y="30679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enfrente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36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1D6F-F865-48D8-8360-C3C4C879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Detrás</a:t>
            </a:r>
            <a:r>
              <a:rPr lang="en-US" dirty="0"/>
              <a:t> de</a:t>
            </a:r>
            <a:br>
              <a:rPr lang="en-US" dirty="0"/>
            </a:br>
            <a:r>
              <a:rPr lang="en-US" dirty="0"/>
              <a:t>(behind)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7784-2A42-4276-A2AB-43DD9BEF2712}"/>
              </a:ext>
            </a:extLst>
          </p:cNvPr>
          <p:cNvSpPr txBox="1"/>
          <p:nvPr/>
        </p:nvSpPr>
        <p:spPr>
          <a:xfrm>
            <a:off x="581025" y="3258483"/>
            <a:ext cx="3152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detrás</a:t>
            </a:r>
            <a:r>
              <a:rPr lang="en-US" sz="4000" dirty="0">
                <a:solidFill>
                  <a:srgbClr val="FF0000"/>
                </a:solidFill>
              </a:rPr>
              <a:t> de </a:t>
            </a:r>
          </a:p>
          <a:p>
            <a:pPr algn="ctr"/>
            <a:r>
              <a:rPr lang="en-US" sz="4000" dirty="0"/>
              <a:t>la </a:t>
            </a:r>
            <a:r>
              <a:rPr lang="en-US" sz="4000" dirty="0" err="1"/>
              <a:t>caja</a:t>
            </a:r>
            <a:r>
              <a:rPr lang="en-US" sz="4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5A1377-D65B-4378-8AEF-B7B7CB35A9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84"/>
          <a:stretch/>
        </p:blipFill>
        <p:spPr>
          <a:xfrm>
            <a:off x="4373418" y="2171700"/>
            <a:ext cx="3894281" cy="386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4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C4B9-AAAB-42D4-8E15-84F509D4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</a:t>
            </a:r>
            <a:br>
              <a:rPr lang="en-US" dirty="0"/>
            </a:br>
            <a:r>
              <a:rPr lang="en-US" dirty="0"/>
              <a:t>(between)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10638D-4337-407D-8FA1-0718274CE6B2}"/>
              </a:ext>
            </a:extLst>
          </p:cNvPr>
          <p:cNvSpPr txBox="1"/>
          <p:nvPr/>
        </p:nvSpPr>
        <p:spPr>
          <a:xfrm>
            <a:off x="145034" y="2458383"/>
            <a:ext cx="33267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 </a:t>
            </a:r>
            <a:r>
              <a:rPr lang="en-US" sz="4000" dirty="0" err="1"/>
              <a:t>gato</a:t>
            </a:r>
            <a:r>
              <a:rPr lang="en-US" sz="4000" dirty="0"/>
              <a:t> </a:t>
            </a:r>
            <a:r>
              <a:rPr lang="en-US" sz="4000" dirty="0" err="1"/>
              <a:t>está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entre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las </a:t>
            </a:r>
            <a:r>
              <a:rPr lang="en-US" sz="4000" dirty="0" err="1"/>
              <a:t>cajas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4A4100-15CD-4CFD-9763-A39C04073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798" y="1690688"/>
            <a:ext cx="6636869" cy="326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7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0" ma:contentTypeDescription="Create a new document." ma:contentTypeScope="" ma:versionID="a2453f402e131ba46f6b9b4070cdabf3">
  <xsd:schema xmlns:xsd="http://www.w3.org/2001/XMLSchema" xmlns:xs="http://www.w3.org/2001/XMLSchema" xmlns:p="http://schemas.microsoft.com/office/2006/metadata/properties" xmlns:ns2="7054d92a-f9bd-4a27-ac5f-eeceb6ec5622" targetNamespace="http://schemas.microsoft.com/office/2006/metadata/properties" ma:root="true" ma:fieldsID="2d612bfc70cf69b16aa7bdc7e2cf75c4" ns2:_="">
    <xsd:import namespace="7054d92a-f9bd-4a27-ac5f-eeceb6ec5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B784D-73D1-42F4-B7AB-7421561E2FC1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054d92a-f9bd-4a27-ac5f-eeceb6ec562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E56899-B248-4027-9B14-5261D12C3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25A9CF-723B-4A5D-9397-E0F6FF55B1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198</Words>
  <Application>Microsoft Office PowerPoint</Application>
  <PresentationFormat>Widescreen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Las preposiciones con los gatos</vt:lpstr>
      <vt:lpstr>Encima de / sobre (on top of / on) </vt:lpstr>
      <vt:lpstr>Debajo de (under / below)</vt:lpstr>
      <vt:lpstr>Arriba de  (above)</vt:lpstr>
      <vt:lpstr>Adentro de / En (inside of) / (in)</vt:lpstr>
      <vt:lpstr>Afuera de (outside of)</vt:lpstr>
      <vt:lpstr>Delante de / Enfrente de (in front of)</vt:lpstr>
      <vt:lpstr>Detrás de (behind)</vt:lpstr>
      <vt:lpstr>Entre (between)</vt:lpstr>
      <vt:lpstr>Al lado de (next to / beside)</vt:lpstr>
      <vt:lpstr>Cerca de (close to / near)</vt:lpstr>
      <vt:lpstr>Lejos de (far from)</vt:lpstr>
      <vt:lpstr>A la derecha de (to the right of)</vt:lpstr>
      <vt:lpstr>A la izquierda de (to the left of)</vt:lpstr>
      <vt:lpstr>Aquí / Acá (here)</vt:lpstr>
      <vt:lpstr>Allí (There – close by)</vt:lpstr>
      <vt:lpstr>Allá (Over there – far away)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Daniela Moreno</cp:lastModifiedBy>
  <cp:revision>41</cp:revision>
  <dcterms:created xsi:type="dcterms:W3CDTF">2020-03-23T11:25:17Z</dcterms:created>
  <dcterms:modified xsi:type="dcterms:W3CDTF">2020-03-23T17:44:51Z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