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sldIdLst>
    <p:sldId id="264" r:id="rId4"/>
    <p:sldId id="257" r:id="rId5"/>
    <p:sldId id="258" r:id="rId6"/>
    <p:sldId id="266" r:id="rId7"/>
    <p:sldId id="267" r:id="rId8"/>
    <p:sldId id="265" r:id="rId9"/>
    <p:sldId id="259" r:id="rId10"/>
    <p:sldId id="263" r:id="rId11"/>
    <p:sldId id="260"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A3BE6C-1DCF-4C09-AF69-ED24645263CD}" type="datetimeFigureOut">
              <a:rPr lang="en-US" smtClean="0"/>
              <a:pPr/>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10DA1E-116E-4056-9BEA-09DAF06F8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3BE6C-1DCF-4C09-AF69-ED24645263CD}"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DA1E-116E-4056-9BEA-09DAF06F8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3BE6C-1DCF-4C09-AF69-ED24645263CD}" type="datetimeFigureOut">
              <a:rPr lang="en-US" smtClean="0"/>
              <a:pPr/>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0DA1E-116E-4056-9BEA-09DAF06F8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s-ES" sz="440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s-ES" sz="3200">
                <a:solidFill>
                  <a:schemeClr val="tx1"/>
                </a:solidFill>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s-ES" sz="3200">
                <a:solidFill>
                  <a:schemeClr val="tx1"/>
                </a:solidFill>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s-ES" sz="3200">
                <a:solidFill>
                  <a:schemeClr val="tx1"/>
                </a:solidFill>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s-ES" sz="3200">
                <a:solidFill>
                  <a:schemeClr val="tx1"/>
                </a:solidFill>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s-ES" sz="3200">
                <a:solidFill>
                  <a:schemeClr val="tx1"/>
                </a:solidFill>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t>
            </a:r>
            <a:r>
              <a:rPr lang="en-US" dirty="0"/>
              <a:t> verbs</a:t>
            </a:r>
            <a:endParaRPr lang="en-US" b="1"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ctr">
              <a:buNone/>
            </a:pPr>
            <a:r>
              <a:rPr lang="en-US" sz="4000" dirty="0" err="1"/>
              <a:t>tener</a:t>
            </a:r>
            <a:r>
              <a:rPr lang="en-US" sz="4000" dirty="0"/>
              <a:t> (to have)</a:t>
            </a:r>
          </a:p>
          <a:p>
            <a:pPr algn="ctr">
              <a:buNone/>
            </a:pPr>
            <a:r>
              <a:rPr lang="en-US" sz="4000" dirty="0" err="1"/>
              <a:t>hacer</a:t>
            </a:r>
            <a:r>
              <a:rPr lang="en-US" sz="4000" dirty="0"/>
              <a:t> (to make, to do)</a:t>
            </a:r>
          </a:p>
          <a:p>
            <a:pPr algn="ctr">
              <a:buNone/>
            </a:pPr>
            <a:r>
              <a:rPr lang="en-US" sz="4000" dirty="0" err="1"/>
              <a:t>salir</a:t>
            </a:r>
            <a:r>
              <a:rPr lang="en-US" sz="4000" dirty="0"/>
              <a:t> (to go out, to leave)</a:t>
            </a:r>
          </a:p>
          <a:p>
            <a:pPr algn="ctr">
              <a:buNone/>
            </a:pPr>
            <a:r>
              <a:rPr lang="en-US" sz="4000" dirty="0" err="1"/>
              <a:t>poner</a:t>
            </a:r>
            <a:r>
              <a:rPr lang="en-US" sz="4000" dirty="0"/>
              <a:t> (to put, place, set)</a:t>
            </a:r>
          </a:p>
          <a:p>
            <a:pPr algn="ctr">
              <a:buNone/>
            </a:pPr>
            <a:r>
              <a:rPr lang="en-US" sz="4000" dirty="0" err="1"/>
              <a:t>venir</a:t>
            </a:r>
            <a:r>
              <a:rPr lang="en-US" sz="4000" dirty="0"/>
              <a:t> (to come)</a:t>
            </a:r>
          </a:p>
          <a:p>
            <a:pPr algn="ctr">
              <a:buNone/>
            </a:pPr>
            <a:r>
              <a:rPr lang="en-US" sz="4000" dirty="0" err="1"/>
              <a:t>traer</a:t>
            </a:r>
            <a:r>
              <a:rPr lang="en-US" sz="4000" dirty="0"/>
              <a:t> (to bring)</a:t>
            </a:r>
          </a:p>
          <a:p>
            <a:pPr algn="ctr">
              <a:buNone/>
            </a:pPr>
            <a:r>
              <a:rPr lang="en-US" sz="4000" dirty="0" err="1"/>
              <a:t>caer</a:t>
            </a:r>
            <a:r>
              <a:rPr lang="en-US" sz="4000" dirty="0"/>
              <a:t> (to fall)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p>
        </p:txBody>
      </p:sp>
      <p:sp>
        <p:nvSpPr>
          <p:cNvPr id="3" name="Content Placeholder 2"/>
          <p:cNvSpPr>
            <a:spLocks noGrp="1"/>
          </p:cNvSpPr>
          <p:nvPr>
            <p:ph idx="1"/>
          </p:nvPr>
        </p:nvSpPr>
        <p:spPr/>
        <p:txBody>
          <a:bodyPr/>
          <a:lstStyle/>
          <a:p>
            <a:pPr>
              <a:buNone/>
            </a:pPr>
            <a:r>
              <a:rPr lang="en-US" b="1" u="sng" dirty="0"/>
              <a:t>Traer</a:t>
            </a:r>
            <a:r>
              <a:rPr lang="en-US" dirty="0"/>
              <a:t> – to bring</a:t>
            </a:r>
          </a:p>
          <a:p>
            <a:pPr>
              <a:buNone/>
            </a:pPr>
            <a:endParaRPr lang="en-US" u="sng" dirty="0"/>
          </a:p>
          <a:p>
            <a:pPr>
              <a:buNone/>
            </a:pPr>
            <a:r>
              <a:rPr lang="en-US" dirty="0" err="1"/>
              <a:t>yo</a:t>
            </a:r>
            <a:r>
              <a:rPr lang="en-US" dirty="0"/>
              <a:t> </a:t>
            </a:r>
            <a:r>
              <a:rPr lang="en-US" b="1" dirty="0" err="1"/>
              <a:t>tra</a:t>
            </a:r>
            <a:r>
              <a:rPr lang="en-US" b="1" dirty="0" err="1">
                <a:solidFill>
                  <a:srgbClr val="FF0000"/>
                </a:solidFill>
              </a:rPr>
              <a:t>igo</a:t>
            </a:r>
            <a:r>
              <a:rPr lang="en-US" dirty="0"/>
              <a:t>			</a:t>
            </a:r>
            <a:r>
              <a:rPr lang="en-US" dirty="0" err="1"/>
              <a:t>nosotros</a:t>
            </a:r>
            <a:r>
              <a:rPr lang="en-US" dirty="0"/>
              <a:t> </a:t>
            </a:r>
            <a:r>
              <a:rPr lang="en-US" b="1" dirty="0" err="1"/>
              <a:t>tra</a:t>
            </a:r>
            <a:r>
              <a:rPr lang="en-US" b="1" dirty="0" err="1">
                <a:solidFill>
                  <a:srgbClr val="FF0000"/>
                </a:solidFill>
              </a:rPr>
              <a:t>emos</a:t>
            </a:r>
            <a:endParaRPr lang="en-US" b="1" dirty="0">
              <a:solidFill>
                <a:srgbClr val="FF0000"/>
              </a:solidFill>
            </a:endParaRPr>
          </a:p>
          <a:p>
            <a:pPr>
              <a:buNone/>
            </a:pPr>
            <a:endParaRPr lang="en-US" dirty="0"/>
          </a:p>
          <a:p>
            <a:pPr>
              <a:buNone/>
            </a:pPr>
            <a:r>
              <a:rPr lang="en-US" dirty="0" err="1"/>
              <a:t>Tú</a:t>
            </a:r>
            <a:r>
              <a:rPr lang="en-US" dirty="0"/>
              <a:t> </a:t>
            </a:r>
            <a:r>
              <a:rPr lang="en-US" b="1" dirty="0" err="1"/>
              <a:t>tra</a:t>
            </a:r>
            <a:r>
              <a:rPr lang="en-US" b="1" dirty="0" err="1">
                <a:solidFill>
                  <a:srgbClr val="FF0000"/>
                </a:solidFill>
              </a:rPr>
              <a:t>es</a:t>
            </a:r>
            <a:r>
              <a:rPr lang="en-US" dirty="0"/>
              <a:t>			</a:t>
            </a:r>
            <a:r>
              <a:rPr lang="en-US" dirty="0" err="1"/>
              <a:t>vosotros</a:t>
            </a:r>
            <a:r>
              <a:rPr lang="en-US" dirty="0"/>
              <a:t> </a:t>
            </a:r>
            <a:r>
              <a:rPr lang="en-US" b="1" dirty="0" err="1"/>
              <a:t>tra</a:t>
            </a:r>
            <a:r>
              <a:rPr lang="en-US" b="1" dirty="0" err="1">
                <a:solidFill>
                  <a:srgbClr val="FF0000"/>
                </a:solidFill>
              </a:rPr>
              <a:t>éis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b="1" dirty="0" err="1"/>
              <a:t>tra</a:t>
            </a:r>
            <a:r>
              <a:rPr lang="en-US" b="1" dirty="0" err="1">
                <a:solidFill>
                  <a:srgbClr val="FF0000"/>
                </a:solidFill>
              </a:rPr>
              <a:t>e</a:t>
            </a:r>
            <a:r>
              <a:rPr lang="en-US" dirty="0"/>
              <a:t>		</a:t>
            </a:r>
            <a:r>
              <a:rPr lang="en-US" dirty="0" err="1"/>
              <a:t>Uds</a:t>
            </a:r>
            <a:r>
              <a:rPr lang="en-US" dirty="0"/>
              <a:t>, </a:t>
            </a:r>
            <a:r>
              <a:rPr lang="en-US" dirty="0" err="1"/>
              <a:t>ellos</a:t>
            </a:r>
            <a:r>
              <a:rPr lang="en-US" dirty="0"/>
              <a:t> </a:t>
            </a:r>
            <a:r>
              <a:rPr lang="en-US" b="1" dirty="0" err="1"/>
              <a:t>tra</a:t>
            </a:r>
            <a:r>
              <a:rPr lang="en-US" b="1" dirty="0" err="1">
                <a:solidFill>
                  <a:srgbClr val="FF0000"/>
                </a:solidFill>
              </a:rPr>
              <a:t>en</a:t>
            </a:r>
            <a:endParaRPr lang="en-US" b="1" dirty="0">
              <a:solidFill>
                <a:srgbClr val="FF0000"/>
              </a:solidFill>
            </a:endParaRPr>
          </a:p>
          <a:p>
            <a:pPr>
              <a:buNone/>
            </a:pPr>
            <a:endParaRPr lang="en-US" dirty="0"/>
          </a:p>
          <a:p>
            <a:pPr>
              <a:buNone/>
            </a:pPr>
            <a:endParaRPr lang="en-US" u="sng" dirty="0"/>
          </a:p>
          <a:p>
            <a:pPr>
              <a:buNone/>
            </a:pPr>
            <a:endParaRPr lang="en-US"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endParaRPr lang="en-US" b="1" dirty="0"/>
          </a:p>
        </p:txBody>
      </p:sp>
      <p:sp>
        <p:nvSpPr>
          <p:cNvPr id="3" name="Content Placeholder 2"/>
          <p:cNvSpPr>
            <a:spLocks noGrp="1"/>
          </p:cNvSpPr>
          <p:nvPr>
            <p:ph idx="1"/>
          </p:nvPr>
        </p:nvSpPr>
        <p:spPr/>
        <p:txBody>
          <a:bodyPr>
            <a:normAutofit/>
          </a:bodyPr>
          <a:lstStyle/>
          <a:p>
            <a:pPr>
              <a:buNone/>
            </a:pPr>
            <a:r>
              <a:rPr lang="en-US" b="1" u="sng" dirty="0" err="1"/>
              <a:t>Caer</a:t>
            </a:r>
            <a:r>
              <a:rPr lang="en-US" b="1" dirty="0">
                <a:solidFill>
                  <a:srgbClr val="FF0000"/>
                </a:solidFill>
              </a:rPr>
              <a:t> </a:t>
            </a:r>
            <a:r>
              <a:rPr lang="en-US" dirty="0"/>
              <a:t>– to fall</a:t>
            </a:r>
          </a:p>
          <a:p>
            <a:pPr>
              <a:buNone/>
            </a:pPr>
            <a:endParaRPr lang="en-US" u="sng" dirty="0"/>
          </a:p>
          <a:p>
            <a:pPr>
              <a:buNone/>
            </a:pPr>
            <a:r>
              <a:rPr lang="en-US" dirty="0" err="1"/>
              <a:t>yo</a:t>
            </a:r>
            <a:r>
              <a:rPr lang="en-US" dirty="0"/>
              <a:t> </a:t>
            </a:r>
            <a:r>
              <a:rPr lang="en-US" b="1" dirty="0" err="1"/>
              <a:t>ca</a:t>
            </a:r>
            <a:r>
              <a:rPr lang="en-US" b="1" dirty="0" err="1">
                <a:solidFill>
                  <a:srgbClr val="FF0000"/>
                </a:solidFill>
              </a:rPr>
              <a:t>igo</a:t>
            </a:r>
            <a:r>
              <a:rPr lang="en-US" dirty="0"/>
              <a:t>			</a:t>
            </a:r>
            <a:r>
              <a:rPr lang="en-US" dirty="0" err="1"/>
              <a:t>nosotros</a:t>
            </a:r>
            <a:r>
              <a:rPr lang="en-US" dirty="0"/>
              <a:t> </a:t>
            </a:r>
            <a:r>
              <a:rPr lang="en-US" b="1" dirty="0" err="1"/>
              <a:t>ca</a:t>
            </a:r>
            <a:r>
              <a:rPr lang="en-US" b="1" dirty="0" err="1">
                <a:solidFill>
                  <a:srgbClr val="FF0000"/>
                </a:solidFill>
              </a:rPr>
              <a:t>emos</a:t>
            </a:r>
            <a:endParaRPr lang="en-US" b="1" dirty="0">
              <a:solidFill>
                <a:srgbClr val="FF0000"/>
              </a:solidFill>
            </a:endParaRPr>
          </a:p>
          <a:p>
            <a:pPr>
              <a:buNone/>
            </a:pPr>
            <a:endParaRPr lang="en-US" dirty="0"/>
          </a:p>
          <a:p>
            <a:pPr>
              <a:buNone/>
            </a:pPr>
            <a:r>
              <a:rPr lang="en-US" dirty="0" err="1"/>
              <a:t>Tú</a:t>
            </a:r>
            <a:r>
              <a:rPr lang="en-US" b="1" dirty="0">
                <a:solidFill>
                  <a:srgbClr val="FF0000"/>
                </a:solidFill>
              </a:rPr>
              <a:t> </a:t>
            </a:r>
            <a:r>
              <a:rPr lang="en-US" b="1" dirty="0" err="1"/>
              <a:t>ca</a:t>
            </a:r>
            <a:r>
              <a:rPr lang="en-US" b="1" dirty="0" err="1">
                <a:solidFill>
                  <a:srgbClr val="FF0000"/>
                </a:solidFill>
              </a:rPr>
              <a:t>es</a:t>
            </a:r>
            <a:r>
              <a:rPr lang="en-US" dirty="0"/>
              <a:t>			</a:t>
            </a:r>
            <a:r>
              <a:rPr lang="en-US" dirty="0" err="1"/>
              <a:t>vosotros</a:t>
            </a:r>
            <a:r>
              <a:rPr lang="en-US" dirty="0"/>
              <a:t> </a:t>
            </a:r>
            <a:r>
              <a:rPr lang="en-US" b="1" dirty="0" err="1"/>
              <a:t>ca</a:t>
            </a:r>
            <a:r>
              <a:rPr lang="en-US" b="1" dirty="0" err="1">
                <a:solidFill>
                  <a:srgbClr val="FF0000"/>
                </a:solidFill>
              </a:rPr>
              <a:t>éis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b="1" dirty="0" err="1"/>
              <a:t>ca</a:t>
            </a:r>
            <a:r>
              <a:rPr lang="en-US" b="1" dirty="0" err="1">
                <a:solidFill>
                  <a:srgbClr val="FF0000"/>
                </a:solidFill>
              </a:rPr>
              <a:t>e</a:t>
            </a:r>
            <a:r>
              <a:rPr lang="en-US" dirty="0"/>
              <a:t>		</a:t>
            </a:r>
            <a:r>
              <a:rPr lang="en-US" dirty="0" err="1"/>
              <a:t>Uds</a:t>
            </a:r>
            <a:r>
              <a:rPr lang="en-US" dirty="0"/>
              <a:t>, </a:t>
            </a:r>
            <a:r>
              <a:rPr lang="en-US" dirty="0" err="1"/>
              <a:t>ellos</a:t>
            </a:r>
            <a:r>
              <a:rPr lang="en-US" dirty="0"/>
              <a:t> </a:t>
            </a:r>
            <a:r>
              <a:rPr lang="en-US" b="1" dirty="0" err="1"/>
              <a:t>ca</a:t>
            </a:r>
            <a:r>
              <a:rPr lang="en-US" b="1" dirty="0" err="1">
                <a:solidFill>
                  <a:srgbClr val="FF0000"/>
                </a:solidFill>
              </a:rPr>
              <a:t>en</a:t>
            </a:r>
            <a:endParaRPr lang="en-US" b="1" dirty="0">
              <a:solidFill>
                <a:srgbClr val="FF0000"/>
              </a:solidFill>
            </a:endParaRPr>
          </a:p>
          <a:p>
            <a:pPr>
              <a:buNone/>
            </a:pPr>
            <a:endParaRPr lang="en-U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endParaRPr lang="en-US" b="1" dirty="0"/>
          </a:p>
        </p:txBody>
      </p:sp>
      <p:sp>
        <p:nvSpPr>
          <p:cNvPr id="3" name="Content Placeholder 2"/>
          <p:cNvSpPr>
            <a:spLocks noGrp="1"/>
          </p:cNvSpPr>
          <p:nvPr>
            <p:ph idx="1"/>
          </p:nvPr>
        </p:nvSpPr>
        <p:spPr/>
        <p:txBody>
          <a:bodyPr>
            <a:normAutofit/>
          </a:bodyPr>
          <a:lstStyle/>
          <a:p>
            <a:pPr>
              <a:buNone/>
            </a:pPr>
            <a:r>
              <a:rPr lang="en-US" b="1" u="sng" dirty="0" err="1"/>
              <a:t>Tener</a:t>
            </a:r>
            <a:r>
              <a:rPr lang="en-US" b="1" dirty="0"/>
              <a:t> </a:t>
            </a:r>
            <a:r>
              <a:rPr lang="en-US" dirty="0"/>
              <a:t> = to have</a:t>
            </a:r>
          </a:p>
          <a:p>
            <a:pPr>
              <a:buNone/>
            </a:pPr>
            <a:r>
              <a:rPr lang="en-US" dirty="0" err="1"/>
              <a:t>yo</a:t>
            </a:r>
            <a:r>
              <a:rPr lang="en-US" b="1" dirty="0">
                <a:solidFill>
                  <a:srgbClr val="FF0000"/>
                </a:solidFill>
              </a:rPr>
              <a:t> </a:t>
            </a:r>
            <a:r>
              <a:rPr lang="en-US" b="1" dirty="0" err="1"/>
              <a:t>ten</a:t>
            </a:r>
            <a:r>
              <a:rPr lang="en-US" b="1" dirty="0" err="1">
                <a:solidFill>
                  <a:srgbClr val="FF0000"/>
                </a:solidFill>
              </a:rPr>
              <a:t>go</a:t>
            </a:r>
            <a:r>
              <a:rPr lang="en-US" b="1" dirty="0">
                <a:solidFill>
                  <a:srgbClr val="FF0000"/>
                </a:solidFill>
              </a:rPr>
              <a:t>                  </a:t>
            </a:r>
            <a:r>
              <a:rPr lang="en-US" dirty="0" err="1"/>
              <a:t>nosotros</a:t>
            </a:r>
            <a:r>
              <a:rPr lang="en-US" dirty="0"/>
              <a:t>, </a:t>
            </a:r>
            <a:r>
              <a:rPr lang="en-US" dirty="0" err="1"/>
              <a:t>nosotras</a:t>
            </a:r>
            <a:r>
              <a:rPr lang="en-US" dirty="0"/>
              <a:t> </a:t>
            </a:r>
            <a:r>
              <a:rPr lang="en-US" b="1" dirty="0" err="1"/>
              <a:t>ten</a:t>
            </a:r>
            <a:r>
              <a:rPr lang="en-US" b="1" dirty="0" err="1">
                <a:solidFill>
                  <a:srgbClr val="FF0000"/>
                </a:solidFill>
              </a:rPr>
              <a:t>emos</a:t>
            </a:r>
            <a:endParaRPr lang="en-US" b="1" dirty="0">
              <a:solidFill>
                <a:srgbClr val="FF0000"/>
              </a:solidFill>
            </a:endParaRPr>
          </a:p>
          <a:p>
            <a:pPr>
              <a:buNone/>
            </a:pPr>
            <a:endParaRPr lang="en-US" dirty="0"/>
          </a:p>
          <a:p>
            <a:pPr>
              <a:buNone/>
            </a:pPr>
            <a:r>
              <a:rPr lang="en-US" dirty="0" err="1"/>
              <a:t>tú</a:t>
            </a:r>
            <a:r>
              <a:rPr lang="en-US" dirty="0"/>
              <a:t> </a:t>
            </a:r>
            <a:r>
              <a:rPr lang="en-US" b="1" dirty="0" err="1"/>
              <a:t>tien</a:t>
            </a:r>
            <a:r>
              <a:rPr lang="en-US" b="1" dirty="0" err="1">
                <a:solidFill>
                  <a:srgbClr val="FF0000"/>
                </a:solidFill>
              </a:rPr>
              <a:t>es</a:t>
            </a:r>
            <a:r>
              <a:rPr lang="en-US" dirty="0"/>
              <a:t>	                 </a:t>
            </a:r>
            <a:r>
              <a:rPr lang="en-US" dirty="0" err="1"/>
              <a:t>vosotros</a:t>
            </a:r>
            <a:r>
              <a:rPr lang="en-US" dirty="0"/>
              <a:t>, </a:t>
            </a:r>
            <a:r>
              <a:rPr lang="en-US" dirty="0" err="1"/>
              <a:t>vosotras</a:t>
            </a:r>
            <a:r>
              <a:rPr lang="en-US" dirty="0"/>
              <a:t> </a:t>
            </a:r>
            <a:r>
              <a:rPr lang="en-US" b="1" dirty="0" err="1"/>
              <a:t>ten</a:t>
            </a:r>
            <a:r>
              <a:rPr lang="en-US" b="1" dirty="0" err="1">
                <a:solidFill>
                  <a:srgbClr val="FF0000"/>
                </a:solidFill>
              </a:rPr>
              <a:t>éis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b="1" dirty="0" err="1"/>
              <a:t>tien</a:t>
            </a:r>
            <a:r>
              <a:rPr lang="en-US" b="1" dirty="0" err="1">
                <a:solidFill>
                  <a:srgbClr val="FF0000"/>
                </a:solidFill>
              </a:rPr>
              <a:t>e</a:t>
            </a:r>
            <a:r>
              <a:rPr lang="en-US" b="1" dirty="0">
                <a:solidFill>
                  <a:srgbClr val="FF0000"/>
                </a:solidFill>
              </a:rPr>
              <a:t> </a:t>
            </a:r>
            <a:r>
              <a:rPr lang="en-US" dirty="0"/>
              <a:t>      </a:t>
            </a:r>
            <a:r>
              <a:rPr lang="en-US" dirty="0" err="1"/>
              <a:t>uds</a:t>
            </a:r>
            <a:r>
              <a:rPr lang="en-US" dirty="0"/>
              <a:t>., </a:t>
            </a:r>
            <a:r>
              <a:rPr lang="en-US" dirty="0" err="1"/>
              <a:t>ellos</a:t>
            </a:r>
            <a:r>
              <a:rPr lang="en-US" dirty="0"/>
              <a:t>, </a:t>
            </a:r>
            <a:r>
              <a:rPr lang="en-US" dirty="0" err="1"/>
              <a:t>ellas</a:t>
            </a:r>
            <a:r>
              <a:rPr lang="en-US" dirty="0"/>
              <a:t> </a:t>
            </a:r>
            <a:r>
              <a:rPr lang="en-US" b="1" dirty="0" err="1"/>
              <a:t>tien</a:t>
            </a:r>
            <a:r>
              <a:rPr lang="en-US" b="1" dirty="0" err="1">
                <a:solidFill>
                  <a:srgbClr val="FF0000"/>
                </a:solidFill>
              </a:rPr>
              <a:t>en</a:t>
            </a:r>
            <a:endParaRPr lang="en-US" b="1" dirty="0">
              <a:solidFill>
                <a:srgbClr val="FF0000"/>
              </a:solidFill>
            </a:endParaRPr>
          </a:p>
          <a:p>
            <a:pPr>
              <a:buNone/>
            </a:pP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Expressions with TENER</a:t>
            </a:r>
          </a:p>
        </p:txBody>
      </p:sp>
      <p:sp>
        <p:nvSpPr>
          <p:cNvPr id="3" name="Content Placeholder 2"/>
          <p:cNvSpPr>
            <a:spLocks noGrp="1"/>
          </p:cNvSpPr>
          <p:nvPr>
            <p:ph idx="1"/>
          </p:nvPr>
        </p:nvSpPr>
        <p:spPr>
          <a:xfrm>
            <a:off x="457200" y="990600"/>
            <a:ext cx="8229600" cy="5562600"/>
          </a:xfrm>
        </p:spPr>
        <p:txBody>
          <a:bodyPr>
            <a:normAutofit/>
          </a:bodyPr>
          <a:lstStyle/>
          <a:p>
            <a:pPr>
              <a:buNone/>
            </a:pPr>
            <a:r>
              <a:rPr lang="en-US" dirty="0" err="1"/>
              <a:t>Tener</a:t>
            </a:r>
            <a:r>
              <a:rPr lang="en-US" dirty="0"/>
              <a:t> </a:t>
            </a:r>
            <a:r>
              <a:rPr lang="en-US" dirty="0" err="1"/>
              <a:t>que</a:t>
            </a:r>
            <a:r>
              <a:rPr lang="en-US" dirty="0"/>
              <a:t> infinitive  (to have to infinitive)</a:t>
            </a:r>
          </a:p>
          <a:p>
            <a:pPr>
              <a:buNone/>
            </a:pPr>
            <a:r>
              <a:rPr lang="en-US" dirty="0"/>
              <a:t>	</a:t>
            </a:r>
          </a:p>
          <a:p>
            <a:pPr>
              <a:buNone/>
            </a:pPr>
            <a:r>
              <a:rPr lang="en-US" dirty="0"/>
              <a:t>	ex: </a:t>
            </a:r>
            <a:r>
              <a:rPr lang="en-US" dirty="0" err="1"/>
              <a:t>Tenemos</a:t>
            </a:r>
            <a:r>
              <a:rPr lang="en-US" dirty="0"/>
              <a:t> </a:t>
            </a:r>
            <a:r>
              <a:rPr lang="en-US" dirty="0" err="1"/>
              <a:t>que</a:t>
            </a:r>
            <a:r>
              <a:rPr lang="en-US" dirty="0"/>
              <a:t> </a:t>
            </a:r>
            <a:r>
              <a:rPr lang="en-US" dirty="0" err="1"/>
              <a:t>estudiar</a:t>
            </a:r>
            <a:r>
              <a:rPr lang="en-US" dirty="0"/>
              <a:t> el </a:t>
            </a:r>
            <a:r>
              <a:rPr lang="en-US" dirty="0" err="1"/>
              <a:t>vocabulario</a:t>
            </a:r>
            <a:r>
              <a:rPr lang="en-US" dirty="0"/>
              <a:t>.</a:t>
            </a:r>
          </a:p>
          <a:p>
            <a:pPr>
              <a:buNone/>
            </a:pPr>
            <a:r>
              <a:rPr lang="en-US" dirty="0"/>
              <a:t>		(We have to study the vocabulary.)</a:t>
            </a:r>
          </a:p>
          <a:p>
            <a:pPr>
              <a:buNone/>
            </a:pPr>
            <a:endParaRPr lang="en-US" dirty="0"/>
          </a:p>
          <a:p>
            <a:pPr>
              <a:buNone/>
            </a:pPr>
            <a:r>
              <a:rPr lang="en-US" dirty="0" err="1"/>
              <a:t>Tener</a:t>
            </a:r>
            <a:r>
              <a:rPr lang="en-US" dirty="0"/>
              <a:t> ____ </a:t>
            </a:r>
            <a:r>
              <a:rPr lang="en-US" dirty="0" err="1"/>
              <a:t>años</a:t>
            </a:r>
            <a:r>
              <a:rPr lang="en-US" dirty="0"/>
              <a:t> 	(to be ___ years old)</a:t>
            </a:r>
          </a:p>
          <a:p>
            <a:pPr>
              <a:buNone/>
            </a:pPr>
            <a:endParaRPr lang="en-US" dirty="0"/>
          </a:p>
          <a:p>
            <a:pPr>
              <a:buNone/>
            </a:pPr>
            <a:r>
              <a:rPr lang="en-US" dirty="0"/>
              <a:t>	ex: Mi amigo, Lorenzo, </a:t>
            </a:r>
            <a:r>
              <a:rPr lang="en-US" dirty="0" err="1"/>
              <a:t>tiene</a:t>
            </a:r>
            <a:r>
              <a:rPr lang="en-US" dirty="0"/>
              <a:t> </a:t>
            </a:r>
            <a:r>
              <a:rPr lang="en-US" dirty="0" err="1"/>
              <a:t>catorce</a:t>
            </a:r>
            <a:r>
              <a:rPr lang="en-US" dirty="0"/>
              <a:t> </a:t>
            </a:r>
            <a:r>
              <a:rPr lang="en-US" dirty="0" err="1"/>
              <a:t>años</a:t>
            </a:r>
            <a:r>
              <a:rPr lang="en-US" dirty="0"/>
              <a:t> .</a:t>
            </a:r>
          </a:p>
          <a:p>
            <a:pPr>
              <a:buNone/>
            </a:pPr>
            <a:r>
              <a:rPr lang="en-US" dirty="0"/>
              <a:t>		(My friend, Lorenzo, is 14 years old.)</a:t>
            </a:r>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Expressions with TENER</a:t>
            </a:r>
          </a:p>
        </p:txBody>
      </p:sp>
      <p:sp>
        <p:nvSpPr>
          <p:cNvPr id="3" name="Content Placeholder 2"/>
          <p:cNvSpPr>
            <a:spLocks noGrp="1"/>
          </p:cNvSpPr>
          <p:nvPr>
            <p:ph idx="1"/>
          </p:nvPr>
        </p:nvSpPr>
        <p:spPr/>
        <p:txBody>
          <a:bodyPr>
            <a:normAutofit/>
          </a:bodyPr>
          <a:lstStyle/>
          <a:p>
            <a:pPr>
              <a:buNone/>
            </a:pPr>
            <a:r>
              <a:rPr lang="en-US" dirty="0" err="1"/>
              <a:t>tener</a:t>
            </a:r>
            <a:r>
              <a:rPr lang="en-US" dirty="0"/>
              <a:t> </a:t>
            </a:r>
            <a:r>
              <a:rPr lang="en-US" dirty="0" err="1"/>
              <a:t>hambre</a:t>
            </a:r>
            <a:r>
              <a:rPr lang="en-US" dirty="0"/>
              <a:t> (to be hungry)   e-</a:t>
            </a:r>
            <a:r>
              <a:rPr lang="en-US" dirty="0" err="1"/>
              <a:t>ie</a:t>
            </a:r>
            <a:endParaRPr lang="en-US" dirty="0"/>
          </a:p>
          <a:p>
            <a:pPr>
              <a:buNone/>
            </a:pPr>
            <a:r>
              <a:rPr lang="en-US" dirty="0" err="1"/>
              <a:t>Yo</a:t>
            </a:r>
            <a:r>
              <a:rPr lang="en-US" dirty="0"/>
              <a:t> </a:t>
            </a:r>
            <a:r>
              <a:rPr lang="en-US" dirty="0" err="1"/>
              <a:t>tengo</a:t>
            </a:r>
            <a:r>
              <a:rPr lang="en-US" dirty="0"/>
              <a:t> </a:t>
            </a:r>
            <a:r>
              <a:rPr lang="en-US" dirty="0" err="1"/>
              <a:t>hambre</a:t>
            </a:r>
            <a:r>
              <a:rPr lang="en-US" dirty="0"/>
              <a:t>…</a:t>
            </a:r>
          </a:p>
          <a:p>
            <a:pPr>
              <a:buNone/>
            </a:pPr>
            <a:r>
              <a:rPr lang="en-US" dirty="0" err="1"/>
              <a:t>tener</a:t>
            </a:r>
            <a:r>
              <a:rPr lang="en-US" dirty="0"/>
              <a:t> </a:t>
            </a:r>
            <a:r>
              <a:rPr lang="en-US" dirty="0" err="1"/>
              <a:t>sed</a:t>
            </a:r>
            <a:r>
              <a:rPr lang="en-US" dirty="0"/>
              <a:t> (to be thirsty)</a:t>
            </a:r>
          </a:p>
          <a:p>
            <a:pPr>
              <a:buNone/>
            </a:pPr>
            <a:endParaRPr lang="en-US" dirty="0"/>
          </a:p>
          <a:p>
            <a:pPr>
              <a:buNone/>
            </a:pPr>
            <a:r>
              <a:rPr lang="en-US" dirty="0" err="1"/>
              <a:t>tener</a:t>
            </a:r>
            <a:r>
              <a:rPr lang="en-US" dirty="0"/>
              <a:t> </a:t>
            </a:r>
            <a:r>
              <a:rPr lang="en-US" dirty="0" err="1"/>
              <a:t>calor</a:t>
            </a:r>
            <a:r>
              <a:rPr lang="en-US" dirty="0"/>
              <a:t> (to be hot)</a:t>
            </a:r>
          </a:p>
          <a:p>
            <a:pPr>
              <a:buNone/>
            </a:pPr>
            <a:endParaRPr lang="en-US" dirty="0"/>
          </a:p>
          <a:p>
            <a:pPr>
              <a:buNone/>
            </a:pPr>
            <a:r>
              <a:rPr lang="en-US" dirty="0" err="1"/>
              <a:t>tener</a:t>
            </a:r>
            <a:r>
              <a:rPr lang="en-US" dirty="0"/>
              <a:t> </a:t>
            </a:r>
            <a:r>
              <a:rPr lang="en-US" dirty="0" err="1"/>
              <a:t>frío</a:t>
            </a:r>
            <a:r>
              <a:rPr lang="en-US" dirty="0"/>
              <a:t> (to be cold)</a:t>
            </a:r>
          </a:p>
          <a:p>
            <a:pPr>
              <a:buNone/>
            </a:pPr>
            <a:endParaRPr lang="en-US" dirty="0"/>
          </a:p>
          <a:p>
            <a:pPr>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Expressions with TENER</a:t>
            </a:r>
          </a:p>
        </p:txBody>
      </p:sp>
      <p:sp>
        <p:nvSpPr>
          <p:cNvPr id="3" name="Content Placeholder 2"/>
          <p:cNvSpPr>
            <a:spLocks noGrp="1"/>
          </p:cNvSpPr>
          <p:nvPr>
            <p:ph idx="1"/>
          </p:nvPr>
        </p:nvSpPr>
        <p:spPr/>
        <p:txBody>
          <a:bodyPr/>
          <a:lstStyle/>
          <a:p>
            <a:pPr>
              <a:buNone/>
            </a:pPr>
            <a:r>
              <a:rPr lang="en-US" dirty="0" err="1"/>
              <a:t>tener</a:t>
            </a:r>
            <a:r>
              <a:rPr lang="en-US" dirty="0"/>
              <a:t> </a:t>
            </a:r>
            <a:r>
              <a:rPr lang="en-US" dirty="0" err="1"/>
              <a:t>sueño</a:t>
            </a:r>
            <a:r>
              <a:rPr lang="en-US" dirty="0"/>
              <a:t> (to be sleepy)</a:t>
            </a:r>
          </a:p>
          <a:p>
            <a:pPr>
              <a:buNone/>
            </a:pPr>
            <a:endParaRPr lang="en-US" dirty="0"/>
          </a:p>
          <a:p>
            <a:pPr>
              <a:buNone/>
            </a:pPr>
            <a:r>
              <a:rPr lang="en-US" dirty="0" err="1"/>
              <a:t>tener</a:t>
            </a:r>
            <a:r>
              <a:rPr lang="en-US" dirty="0"/>
              <a:t> </a:t>
            </a:r>
            <a:r>
              <a:rPr lang="en-US" dirty="0" err="1"/>
              <a:t>razón</a:t>
            </a:r>
            <a:r>
              <a:rPr lang="en-US" dirty="0"/>
              <a:t>  (to be right, correct)</a:t>
            </a:r>
          </a:p>
          <a:p>
            <a:pPr>
              <a:buNone/>
            </a:pPr>
            <a:endParaRPr lang="en-US" dirty="0"/>
          </a:p>
          <a:p>
            <a:pPr>
              <a:buNone/>
            </a:pPr>
            <a:r>
              <a:rPr lang="en-US" dirty="0"/>
              <a:t>no </a:t>
            </a:r>
            <a:r>
              <a:rPr lang="en-US" dirty="0" err="1"/>
              <a:t>tener</a:t>
            </a:r>
            <a:r>
              <a:rPr lang="en-US" dirty="0"/>
              <a:t> </a:t>
            </a:r>
            <a:r>
              <a:rPr lang="en-US" dirty="0" err="1"/>
              <a:t>razón</a:t>
            </a:r>
            <a:r>
              <a:rPr lang="en-US" dirty="0"/>
              <a:t> (to be wrong, incorrect)</a:t>
            </a:r>
          </a:p>
          <a:p>
            <a:pPr>
              <a:buNone/>
            </a:pPr>
            <a:endParaRPr lang="en-US" dirty="0"/>
          </a:p>
          <a:p>
            <a:pPr>
              <a:buNone/>
            </a:pPr>
            <a:r>
              <a:rPr lang="en-US" dirty="0" err="1"/>
              <a:t>tener</a:t>
            </a:r>
            <a:r>
              <a:rPr lang="en-US" dirty="0"/>
              <a:t> </a:t>
            </a:r>
            <a:r>
              <a:rPr lang="en-US" dirty="0" err="1"/>
              <a:t>éxito</a:t>
            </a:r>
            <a:r>
              <a:rPr lang="en-US" dirty="0"/>
              <a:t> (to </a:t>
            </a:r>
            <a:r>
              <a:rPr lang="en-US"/>
              <a:t>be successful)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endParaRPr lang="en-US" b="1" dirty="0"/>
          </a:p>
        </p:txBody>
      </p:sp>
      <p:sp>
        <p:nvSpPr>
          <p:cNvPr id="3" name="Content Placeholder 2"/>
          <p:cNvSpPr>
            <a:spLocks noGrp="1"/>
          </p:cNvSpPr>
          <p:nvPr>
            <p:ph idx="1"/>
          </p:nvPr>
        </p:nvSpPr>
        <p:spPr/>
        <p:txBody>
          <a:bodyPr>
            <a:normAutofit/>
          </a:bodyPr>
          <a:lstStyle/>
          <a:p>
            <a:pPr>
              <a:buNone/>
            </a:pPr>
            <a:r>
              <a:rPr lang="en-US" b="1" u="sng" dirty="0" err="1"/>
              <a:t>Hacer</a:t>
            </a:r>
            <a:r>
              <a:rPr lang="en-US" b="1" dirty="0">
                <a:solidFill>
                  <a:srgbClr val="FF0000"/>
                </a:solidFill>
              </a:rPr>
              <a:t> </a:t>
            </a:r>
            <a:r>
              <a:rPr lang="en-US" dirty="0"/>
              <a:t>– to make, to do</a:t>
            </a:r>
          </a:p>
          <a:p>
            <a:pPr>
              <a:buNone/>
            </a:pPr>
            <a:endParaRPr lang="en-US" dirty="0"/>
          </a:p>
          <a:p>
            <a:pPr>
              <a:buNone/>
            </a:pPr>
            <a:r>
              <a:rPr lang="en-US" dirty="0" err="1"/>
              <a:t>yo</a:t>
            </a:r>
            <a:r>
              <a:rPr lang="en-US" dirty="0"/>
              <a:t> </a:t>
            </a:r>
            <a:r>
              <a:rPr lang="en-US" b="1" dirty="0" err="1"/>
              <a:t>ha</a:t>
            </a:r>
            <a:r>
              <a:rPr lang="en-US" b="1" dirty="0" err="1">
                <a:solidFill>
                  <a:srgbClr val="FF0000"/>
                </a:solidFill>
              </a:rPr>
              <a:t>go</a:t>
            </a:r>
            <a:r>
              <a:rPr lang="en-US" b="1" dirty="0">
                <a:solidFill>
                  <a:srgbClr val="FF0000"/>
                </a:solidFill>
              </a:rPr>
              <a:t> </a:t>
            </a:r>
            <a:r>
              <a:rPr lang="en-US" dirty="0">
                <a:solidFill>
                  <a:srgbClr val="FF0000"/>
                </a:solidFill>
              </a:rPr>
              <a:t> </a:t>
            </a:r>
            <a:r>
              <a:rPr lang="en-US" dirty="0"/>
              <a:t>                  </a:t>
            </a:r>
            <a:r>
              <a:rPr lang="en-US" dirty="0" err="1"/>
              <a:t>nosotros</a:t>
            </a:r>
            <a:r>
              <a:rPr lang="en-US" dirty="0"/>
              <a:t>, </a:t>
            </a:r>
            <a:r>
              <a:rPr lang="en-US" dirty="0" err="1"/>
              <a:t>nosotras</a:t>
            </a:r>
            <a:r>
              <a:rPr lang="en-US" dirty="0"/>
              <a:t> </a:t>
            </a:r>
            <a:r>
              <a:rPr lang="en-US" b="1" dirty="0" err="1"/>
              <a:t>hac</a:t>
            </a:r>
            <a:r>
              <a:rPr lang="en-US" b="1" dirty="0" err="1">
                <a:solidFill>
                  <a:srgbClr val="FF0000"/>
                </a:solidFill>
              </a:rPr>
              <a:t>emos</a:t>
            </a:r>
            <a:endParaRPr lang="en-US" b="1" dirty="0">
              <a:solidFill>
                <a:srgbClr val="FF0000"/>
              </a:solidFill>
            </a:endParaRPr>
          </a:p>
          <a:p>
            <a:pPr>
              <a:buNone/>
            </a:pPr>
            <a:endParaRPr lang="en-US" dirty="0"/>
          </a:p>
          <a:p>
            <a:pPr>
              <a:buNone/>
            </a:pPr>
            <a:r>
              <a:rPr lang="en-US" dirty="0" err="1"/>
              <a:t>tú</a:t>
            </a:r>
            <a:r>
              <a:rPr lang="en-US" b="1" dirty="0">
                <a:solidFill>
                  <a:srgbClr val="FF0000"/>
                </a:solidFill>
              </a:rPr>
              <a:t> </a:t>
            </a:r>
            <a:r>
              <a:rPr lang="en-US" b="1" dirty="0" err="1"/>
              <a:t>hac</a:t>
            </a:r>
            <a:r>
              <a:rPr lang="en-US" b="1" dirty="0" err="1">
                <a:solidFill>
                  <a:srgbClr val="FF0000"/>
                </a:solidFill>
              </a:rPr>
              <a:t>es</a:t>
            </a:r>
            <a:r>
              <a:rPr lang="en-US" dirty="0"/>
              <a:t>	               </a:t>
            </a:r>
            <a:r>
              <a:rPr lang="en-US" dirty="0" err="1"/>
              <a:t>vosotros</a:t>
            </a:r>
            <a:r>
              <a:rPr lang="en-US" dirty="0"/>
              <a:t>, </a:t>
            </a:r>
            <a:r>
              <a:rPr lang="en-US" dirty="0" err="1"/>
              <a:t>vosotras</a:t>
            </a:r>
            <a:r>
              <a:rPr lang="en-US" dirty="0"/>
              <a:t> </a:t>
            </a:r>
            <a:r>
              <a:rPr lang="en-US" b="1" dirty="0" err="1"/>
              <a:t>hac</a:t>
            </a:r>
            <a:r>
              <a:rPr lang="en-US" b="1" dirty="0" err="1">
                <a:solidFill>
                  <a:srgbClr val="FF0000"/>
                </a:solidFill>
              </a:rPr>
              <a:t>éis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b="1" dirty="0" err="1"/>
              <a:t>hac</a:t>
            </a:r>
            <a:r>
              <a:rPr lang="en-US" b="1" dirty="0" err="1">
                <a:solidFill>
                  <a:srgbClr val="FF0000"/>
                </a:solidFill>
              </a:rPr>
              <a:t>e</a:t>
            </a:r>
            <a:r>
              <a:rPr lang="en-US" b="1" dirty="0">
                <a:solidFill>
                  <a:srgbClr val="FF0000"/>
                </a:solidFill>
              </a:rPr>
              <a:t> </a:t>
            </a:r>
            <a:r>
              <a:rPr lang="en-US" dirty="0"/>
              <a:t>      </a:t>
            </a:r>
            <a:r>
              <a:rPr lang="en-US" dirty="0" err="1"/>
              <a:t>uds</a:t>
            </a:r>
            <a:r>
              <a:rPr lang="en-US" dirty="0"/>
              <a:t>., </a:t>
            </a:r>
            <a:r>
              <a:rPr lang="en-US" dirty="0" err="1"/>
              <a:t>ellos</a:t>
            </a:r>
            <a:r>
              <a:rPr lang="en-US" dirty="0"/>
              <a:t>, </a:t>
            </a:r>
            <a:r>
              <a:rPr lang="en-US" dirty="0" err="1"/>
              <a:t>ellas</a:t>
            </a:r>
            <a:r>
              <a:rPr lang="en-US" dirty="0"/>
              <a:t> </a:t>
            </a:r>
            <a:r>
              <a:rPr lang="en-US" b="1" dirty="0" err="1"/>
              <a:t>hac</a:t>
            </a:r>
            <a:r>
              <a:rPr lang="en-US" b="1" dirty="0" err="1">
                <a:solidFill>
                  <a:srgbClr val="FF0000"/>
                </a:solidFill>
              </a:rPr>
              <a:t>en</a:t>
            </a:r>
            <a:endParaRPr lang="en-US" b="1" dirty="0">
              <a:solidFill>
                <a:srgbClr val="FF0000"/>
              </a:solidFill>
            </a:endParaRPr>
          </a:p>
          <a:p>
            <a:pPr>
              <a:buNone/>
            </a:pPr>
            <a:endParaRPr lang="en-US"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p>
        </p:txBody>
      </p:sp>
      <p:sp>
        <p:nvSpPr>
          <p:cNvPr id="3" name="Content Placeholder 2"/>
          <p:cNvSpPr>
            <a:spLocks noGrp="1"/>
          </p:cNvSpPr>
          <p:nvPr>
            <p:ph idx="1"/>
          </p:nvPr>
        </p:nvSpPr>
        <p:spPr/>
        <p:txBody>
          <a:bodyPr>
            <a:normAutofit/>
          </a:bodyPr>
          <a:lstStyle/>
          <a:p>
            <a:pPr>
              <a:buNone/>
            </a:pPr>
            <a:r>
              <a:rPr lang="en-US" b="1" u="sng" dirty="0" err="1"/>
              <a:t>Salir</a:t>
            </a:r>
            <a:r>
              <a:rPr lang="en-US" b="1" dirty="0"/>
              <a:t> </a:t>
            </a:r>
            <a:r>
              <a:rPr lang="en-US" dirty="0"/>
              <a:t>= to go out, to leave</a:t>
            </a:r>
          </a:p>
          <a:p>
            <a:pPr>
              <a:buNone/>
            </a:pPr>
            <a:endParaRPr lang="en-US" u="sng" dirty="0"/>
          </a:p>
          <a:p>
            <a:pPr>
              <a:buNone/>
            </a:pPr>
            <a:r>
              <a:rPr lang="en-US" dirty="0" err="1"/>
              <a:t>yo</a:t>
            </a:r>
            <a:r>
              <a:rPr lang="en-US" b="1" dirty="0">
                <a:solidFill>
                  <a:srgbClr val="FF0000"/>
                </a:solidFill>
              </a:rPr>
              <a:t> </a:t>
            </a:r>
            <a:r>
              <a:rPr lang="en-US" b="1" dirty="0" err="1"/>
              <a:t>sal</a:t>
            </a:r>
            <a:r>
              <a:rPr lang="en-US" b="1" dirty="0" err="1">
                <a:solidFill>
                  <a:srgbClr val="FF0000"/>
                </a:solidFill>
              </a:rPr>
              <a:t>go</a:t>
            </a:r>
            <a:r>
              <a:rPr lang="en-US" b="1" dirty="0">
                <a:solidFill>
                  <a:srgbClr val="FF0000"/>
                </a:solidFill>
              </a:rPr>
              <a:t> </a:t>
            </a:r>
            <a:r>
              <a:rPr lang="en-US" dirty="0"/>
              <a:t>			</a:t>
            </a:r>
            <a:r>
              <a:rPr lang="en-US" dirty="0" err="1"/>
              <a:t>nosotros</a:t>
            </a:r>
            <a:r>
              <a:rPr lang="en-US" dirty="0"/>
              <a:t> </a:t>
            </a:r>
            <a:r>
              <a:rPr lang="en-US" b="1" dirty="0" err="1"/>
              <a:t>sal</a:t>
            </a:r>
            <a:r>
              <a:rPr lang="en-US" b="1" dirty="0" err="1">
                <a:solidFill>
                  <a:srgbClr val="FF0000"/>
                </a:solidFill>
              </a:rPr>
              <a:t>imos</a:t>
            </a:r>
            <a:endParaRPr lang="en-US" b="1" dirty="0">
              <a:solidFill>
                <a:srgbClr val="FF0000"/>
              </a:solidFill>
            </a:endParaRPr>
          </a:p>
          <a:p>
            <a:pPr>
              <a:buNone/>
            </a:pPr>
            <a:endParaRPr lang="en-US" dirty="0"/>
          </a:p>
          <a:p>
            <a:pPr>
              <a:buNone/>
            </a:pPr>
            <a:r>
              <a:rPr lang="en-US" dirty="0" err="1"/>
              <a:t>tú</a:t>
            </a:r>
            <a:r>
              <a:rPr lang="en-US" dirty="0"/>
              <a:t> </a:t>
            </a:r>
            <a:r>
              <a:rPr lang="en-US" b="1" dirty="0"/>
              <a:t>sal</a:t>
            </a:r>
            <a:r>
              <a:rPr lang="en-US" b="1" dirty="0">
                <a:solidFill>
                  <a:srgbClr val="FF0000"/>
                </a:solidFill>
              </a:rPr>
              <a:t>es</a:t>
            </a:r>
            <a:r>
              <a:rPr lang="en-US" dirty="0"/>
              <a:t>			</a:t>
            </a:r>
            <a:r>
              <a:rPr lang="en-US" dirty="0" err="1"/>
              <a:t>vosotros</a:t>
            </a:r>
            <a:r>
              <a:rPr lang="en-US" dirty="0"/>
              <a:t> </a:t>
            </a:r>
            <a:r>
              <a:rPr lang="en-US" b="1" dirty="0" err="1"/>
              <a:t>sal</a:t>
            </a:r>
            <a:r>
              <a:rPr lang="en-US" b="1" dirty="0" err="1">
                <a:solidFill>
                  <a:srgbClr val="FF0000"/>
                </a:solidFill>
              </a:rPr>
              <a:t>ís</a:t>
            </a:r>
            <a:endParaRPr lang="en-US" b="1" dirty="0">
              <a:solidFill>
                <a:srgbClr val="FF0000"/>
              </a:solidFill>
            </a:endParaRPr>
          </a:p>
          <a:p>
            <a:pPr>
              <a:buNone/>
            </a:pPr>
            <a:endParaRPr lang="en-US" dirty="0"/>
          </a:p>
          <a:p>
            <a:pPr>
              <a:buNone/>
            </a:pPr>
            <a:r>
              <a:rPr lang="en-US" dirty="0" err="1"/>
              <a:t>Ud</a:t>
            </a:r>
            <a:r>
              <a:rPr lang="en-US" dirty="0"/>
              <a:t>, é l, </a:t>
            </a:r>
            <a:r>
              <a:rPr lang="en-US" dirty="0" err="1"/>
              <a:t>ella</a:t>
            </a:r>
            <a:r>
              <a:rPr lang="en-US" b="1" dirty="0">
                <a:solidFill>
                  <a:srgbClr val="FF0000"/>
                </a:solidFill>
              </a:rPr>
              <a:t> </a:t>
            </a:r>
            <a:r>
              <a:rPr lang="en-US" b="1" dirty="0"/>
              <a:t>sal</a:t>
            </a:r>
            <a:r>
              <a:rPr lang="en-US" b="1" dirty="0">
                <a:solidFill>
                  <a:srgbClr val="FF0000"/>
                </a:solidFill>
              </a:rPr>
              <a:t>e</a:t>
            </a:r>
            <a:r>
              <a:rPr lang="en-US" dirty="0"/>
              <a:t>		</a:t>
            </a:r>
            <a:r>
              <a:rPr lang="en-US" dirty="0" err="1"/>
              <a:t>Uds</a:t>
            </a:r>
            <a:r>
              <a:rPr lang="en-US" dirty="0"/>
              <a:t>, </a:t>
            </a:r>
            <a:r>
              <a:rPr lang="en-US" dirty="0" err="1"/>
              <a:t>ellos</a:t>
            </a:r>
            <a:r>
              <a:rPr lang="en-US" dirty="0"/>
              <a:t> </a:t>
            </a:r>
            <a:r>
              <a:rPr lang="en-US" b="1" dirty="0" err="1"/>
              <a:t>sal</a:t>
            </a:r>
            <a:r>
              <a:rPr lang="en-US" b="1" dirty="0" err="1">
                <a:solidFill>
                  <a:srgbClr val="FF0000"/>
                </a:solidFill>
              </a:rPr>
              <a:t>en</a:t>
            </a:r>
            <a:endParaRPr lang="en-US"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t>
            </a:r>
            <a:r>
              <a:rPr lang="en-US" dirty="0"/>
              <a:t> verbs</a:t>
            </a:r>
            <a:endParaRPr lang="en-US" b="1" dirty="0"/>
          </a:p>
        </p:txBody>
      </p:sp>
      <p:sp>
        <p:nvSpPr>
          <p:cNvPr id="3" name="Content Placeholder 2"/>
          <p:cNvSpPr>
            <a:spLocks noGrp="1"/>
          </p:cNvSpPr>
          <p:nvPr>
            <p:ph idx="1"/>
          </p:nvPr>
        </p:nvSpPr>
        <p:spPr/>
        <p:txBody>
          <a:bodyPr>
            <a:normAutofit/>
          </a:bodyPr>
          <a:lstStyle/>
          <a:p>
            <a:pPr>
              <a:buNone/>
            </a:pPr>
            <a:r>
              <a:rPr lang="en-US" b="1" u="sng" dirty="0" err="1"/>
              <a:t>Poner</a:t>
            </a:r>
            <a:r>
              <a:rPr lang="en-US" b="1" dirty="0">
                <a:solidFill>
                  <a:srgbClr val="FF0000"/>
                </a:solidFill>
              </a:rPr>
              <a:t> </a:t>
            </a:r>
            <a:r>
              <a:rPr lang="en-US" dirty="0"/>
              <a:t>– to put, to place, to set</a:t>
            </a:r>
          </a:p>
          <a:p>
            <a:pPr>
              <a:buNone/>
            </a:pPr>
            <a:endParaRPr lang="en-US" u="sng" dirty="0"/>
          </a:p>
          <a:p>
            <a:pPr>
              <a:buNone/>
            </a:pPr>
            <a:r>
              <a:rPr lang="en-US" dirty="0" err="1"/>
              <a:t>yo</a:t>
            </a:r>
            <a:r>
              <a:rPr lang="en-US" dirty="0"/>
              <a:t> </a:t>
            </a:r>
            <a:r>
              <a:rPr lang="en-US" b="1" dirty="0" err="1"/>
              <a:t>pon</a:t>
            </a:r>
            <a:r>
              <a:rPr lang="en-US" b="1" dirty="0" err="1">
                <a:solidFill>
                  <a:srgbClr val="FF0000"/>
                </a:solidFill>
              </a:rPr>
              <a:t>go</a:t>
            </a:r>
            <a:r>
              <a:rPr lang="en-US" b="1" dirty="0"/>
              <a:t> </a:t>
            </a:r>
            <a:r>
              <a:rPr lang="en-US" dirty="0"/>
              <a:t>			</a:t>
            </a:r>
            <a:r>
              <a:rPr lang="en-US" dirty="0" err="1"/>
              <a:t>nosotros</a:t>
            </a:r>
            <a:r>
              <a:rPr lang="en-US" dirty="0"/>
              <a:t> </a:t>
            </a:r>
            <a:r>
              <a:rPr lang="en-US" b="1" dirty="0" err="1"/>
              <a:t>pon</a:t>
            </a:r>
            <a:r>
              <a:rPr lang="en-US" b="1" dirty="0" err="1">
                <a:solidFill>
                  <a:srgbClr val="FF0000"/>
                </a:solidFill>
              </a:rPr>
              <a:t>emos</a:t>
            </a:r>
            <a:endParaRPr lang="en-US" b="1" dirty="0">
              <a:solidFill>
                <a:srgbClr val="FF0000"/>
              </a:solidFill>
            </a:endParaRPr>
          </a:p>
          <a:p>
            <a:pPr>
              <a:buNone/>
            </a:pPr>
            <a:endParaRPr lang="en-US" dirty="0"/>
          </a:p>
          <a:p>
            <a:pPr>
              <a:buNone/>
            </a:pPr>
            <a:r>
              <a:rPr lang="en-US" dirty="0" err="1"/>
              <a:t>tú</a:t>
            </a:r>
            <a:r>
              <a:rPr lang="en-US" b="1" dirty="0">
                <a:solidFill>
                  <a:srgbClr val="FF0000"/>
                </a:solidFill>
              </a:rPr>
              <a:t> </a:t>
            </a:r>
            <a:r>
              <a:rPr lang="en-US" b="1" dirty="0"/>
              <a:t>pon</a:t>
            </a:r>
            <a:r>
              <a:rPr lang="en-US" b="1" dirty="0">
                <a:solidFill>
                  <a:srgbClr val="FF0000"/>
                </a:solidFill>
              </a:rPr>
              <a:t>es</a:t>
            </a:r>
            <a:r>
              <a:rPr lang="en-US" dirty="0"/>
              <a:t>			</a:t>
            </a:r>
            <a:r>
              <a:rPr lang="en-US" dirty="0" err="1"/>
              <a:t>vosotros</a:t>
            </a:r>
            <a:r>
              <a:rPr lang="en-US" dirty="0"/>
              <a:t> </a:t>
            </a:r>
            <a:r>
              <a:rPr lang="en-US" b="1" dirty="0" err="1"/>
              <a:t>pon</a:t>
            </a:r>
            <a:r>
              <a:rPr lang="en-US" b="1" dirty="0" err="1">
                <a:solidFill>
                  <a:srgbClr val="FF0000"/>
                </a:solidFill>
              </a:rPr>
              <a:t>éis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b="1" dirty="0"/>
              <a:t>pon</a:t>
            </a:r>
            <a:r>
              <a:rPr lang="en-US" b="1" dirty="0">
                <a:solidFill>
                  <a:srgbClr val="FF0000"/>
                </a:solidFill>
              </a:rPr>
              <a:t>e   </a:t>
            </a:r>
            <a:r>
              <a:rPr lang="en-US" dirty="0"/>
              <a:t>	</a:t>
            </a:r>
            <a:r>
              <a:rPr lang="en-US" dirty="0" err="1"/>
              <a:t>Uds</a:t>
            </a:r>
            <a:r>
              <a:rPr lang="en-US" dirty="0"/>
              <a:t>, </a:t>
            </a:r>
            <a:r>
              <a:rPr lang="en-US" dirty="0" err="1"/>
              <a:t>ellos</a:t>
            </a:r>
            <a:r>
              <a:rPr lang="en-US" dirty="0"/>
              <a:t> </a:t>
            </a:r>
            <a:r>
              <a:rPr lang="en-US" b="1" dirty="0" err="1"/>
              <a:t>pon</a:t>
            </a:r>
            <a:r>
              <a:rPr lang="en-US" b="1" dirty="0" err="1">
                <a:solidFill>
                  <a:srgbClr val="FF0000"/>
                </a:solidFill>
              </a:rPr>
              <a:t>en</a:t>
            </a:r>
            <a:endParaRPr lang="en-US" b="1" dirty="0">
              <a:solidFill>
                <a:srgbClr val="FF0000"/>
              </a:solidFill>
            </a:endParaRPr>
          </a:p>
          <a:p>
            <a:pPr>
              <a:buNone/>
            </a:pPr>
            <a:endParaRPr lang="en-US"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 </a:t>
            </a:r>
            <a:r>
              <a:rPr lang="en-US" dirty="0"/>
              <a:t>verbs</a:t>
            </a:r>
          </a:p>
        </p:txBody>
      </p:sp>
      <p:sp>
        <p:nvSpPr>
          <p:cNvPr id="3" name="Content Placeholder 2"/>
          <p:cNvSpPr>
            <a:spLocks noGrp="1"/>
          </p:cNvSpPr>
          <p:nvPr>
            <p:ph idx="1"/>
          </p:nvPr>
        </p:nvSpPr>
        <p:spPr/>
        <p:txBody>
          <a:bodyPr>
            <a:normAutofit/>
          </a:bodyPr>
          <a:lstStyle/>
          <a:p>
            <a:pPr>
              <a:buNone/>
            </a:pPr>
            <a:r>
              <a:rPr lang="en-US" b="1" u="sng" dirty="0" err="1"/>
              <a:t>Venir</a:t>
            </a:r>
            <a:r>
              <a:rPr lang="en-US" b="1" dirty="0"/>
              <a:t> </a:t>
            </a:r>
            <a:r>
              <a:rPr lang="en-US" dirty="0"/>
              <a:t>– to come</a:t>
            </a:r>
          </a:p>
          <a:p>
            <a:pPr>
              <a:buNone/>
            </a:pPr>
            <a:endParaRPr lang="en-US" u="sng" dirty="0"/>
          </a:p>
          <a:p>
            <a:pPr>
              <a:buNone/>
            </a:pPr>
            <a:r>
              <a:rPr lang="en-US" dirty="0" err="1"/>
              <a:t>yo</a:t>
            </a:r>
            <a:r>
              <a:rPr lang="en-US" b="1" dirty="0">
                <a:solidFill>
                  <a:srgbClr val="FF0000"/>
                </a:solidFill>
              </a:rPr>
              <a:t> </a:t>
            </a:r>
            <a:r>
              <a:rPr lang="en-US" b="1" dirty="0" err="1"/>
              <a:t>ven</a:t>
            </a:r>
            <a:r>
              <a:rPr lang="en-US" b="1" dirty="0" err="1">
                <a:solidFill>
                  <a:srgbClr val="FF0000"/>
                </a:solidFill>
              </a:rPr>
              <a:t>go</a:t>
            </a:r>
            <a:r>
              <a:rPr lang="en-US" dirty="0"/>
              <a:t>			</a:t>
            </a:r>
            <a:r>
              <a:rPr lang="en-US" dirty="0" err="1"/>
              <a:t>nosotros</a:t>
            </a:r>
            <a:r>
              <a:rPr lang="en-US" dirty="0"/>
              <a:t> </a:t>
            </a:r>
            <a:r>
              <a:rPr lang="en-US" b="1" dirty="0" err="1"/>
              <a:t>ven</a:t>
            </a:r>
            <a:r>
              <a:rPr lang="en-US" b="1" dirty="0" err="1">
                <a:solidFill>
                  <a:srgbClr val="FF0000"/>
                </a:solidFill>
              </a:rPr>
              <a:t>imos</a:t>
            </a:r>
            <a:endParaRPr lang="en-US" b="1" dirty="0">
              <a:solidFill>
                <a:srgbClr val="FF0000"/>
              </a:solidFill>
            </a:endParaRPr>
          </a:p>
          <a:p>
            <a:pPr>
              <a:buNone/>
            </a:pPr>
            <a:endParaRPr lang="en-US" dirty="0"/>
          </a:p>
          <a:p>
            <a:pPr>
              <a:buNone/>
            </a:pPr>
            <a:r>
              <a:rPr lang="en-US" dirty="0" err="1"/>
              <a:t>Tú</a:t>
            </a:r>
            <a:r>
              <a:rPr lang="en-US" dirty="0"/>
              <a:t> </a:t>
            </a:r>
            <a:r>
              <a:rPr lang="en-US" b="1" dirty="0" err="1"/>
              <a:t>vien</a:t>
            </a:r>
            <a:r>
              <a:rPr lang="en-US" b="1" dirty="0" err="1">
                <a:solidFill>
                  <a:srgbClr val="FF0000"/>
                </a:solidFill>
              </a:rPr>
              <a:t>es</a:t>
            </a:r>
            <a:r>
              <a:rPr lang="en-US" dirty="0"/>
              <a:t>			</a:t>
            </a:r>
            <a:r>
              <a:rPr lang="en-US" dirty="0" err="1"/>
              <a:t>vosotros</a:t>
            </a:r>
            <a:r>
              <a:rPr lang="en-US" dirty="0"/>
              <a:t> </a:t>
            </a:r>
            <a:r>
              <a:rPr lang="en-US" b="1" dirty="0" err="1"/>
              <a:t>ven</a:t>
            </a:r>
            <a:r>
              <a:rPr lang="en-US" b="1" dirty="0" err="1">
                <a:solidFill>
                  <a:srgbClr val="FF0000"/>
                </a:solidFill>
              </a:rPr>
              <a:t>ís</a:t>
            </a:r>
            <a:endParaRPr lang="en-US" b="1" dirty="0">
              <a:solidFill>
                <a:srgbClr val="FF0000"/>
              </a:solidFill>
            </a:endParaRPr>
          </a:p>
          <a:p>
            <a:pPr>
              <a:buNone/>
            </a:pPr>
            <a:endParaRPr lang="en-US" dirty="0"/>
          </a:p>
          <a:p>
            <a:pPr>
              <a:buNone/>
            </a:pPr>
            <a:r>
              <a:rPr lang="en-US" dirty="0" err="1"/>
              <a:t>Ud</a:t>
            </a:r>
            <a:r>
              <a:rPr lang="en-US" dirty="0"/>
              <a:t>, </a:t>
            </a:r>
            <a:r>
              <a:rPr lang="en-US" dirty="0" err="1"/>
              <a:t>él</a:t>
            </a:r>
            <a:r>
              <a:rPr lang="en-US" dirty="0"/>
              <a:t>, </a:t>
            </a:r>
            <a:r>
              <a:rPr lang="en-US" dirty="0" err="1"/>
              <a:t>ella</a:t>
            </a:r>
            <a:r>
              <a:rPr lang="en-US" dirty="0"/>
              <a:t> </a:t>
            </a:r>
            <a:r>
              <a:rPr lang="en-US" dirty="0" err="1"/>
              <a:t>viene</a:t>
            </a:r>
            <a:r>
              <a:rPr lang="en-US" dirty="0"/>
              <a:t>	         </a:t>
            </a:r>
            <a:r>
              <a:rPr lang="en-US" dirty="0" err="1"/>
              <a:t>Uds</a:t>
            </a:r>
            <a:r>
              <a:rPr lang="en-US" dirty="0"/>
              <a:t>, </a:t>
            </a:r>
            <a:r>
              <a:rPr lang="en-US" dirty="0" err="1"/>
              <a:t>ellos</a:t>
            </a:r>
            <a:r>
              <a:rPr lang="en-US" dirty="0"/>
              <a:t> </a:t>
            </a:r>
            <a:r>
              <a:rPr lang="en-US" b="1" dirty="0" err="1"/>
              <a:t>vien</a:t>
            </a:r>
            <a:r>
              <a:rPr lang="en-US" b="1" dirty="0" err="1">
                <a:solidFill>
                  <a:srgbClr val="FF0000"/>
                </a:solidFill>
              </a:rPr>
              <a:t>en</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10998</TotalTime>
  <Words>220</Words>
  <Application>Microsoft Office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Office Theme</vt:lpstr>
      <vt:lpstr>iRespondGraphMaster</vt:lpstr>
      <vt:lpstr>iRespondQuestionMaster</vt:lpstr>
      <vt:lpstr>-GO verbs</vt:lpstr>
      <vt:lpstr>GO verbs</vt:lpstr>
      <vt:lpstr>Expressions with TENER</vt:lpstr>
      <vt:lpstr>Expressions with TENER</vt:lpstr>
      <vt:lpstr>Expressions with TENER</vt:lpstr>
      <vt:lpstr>-GO verbs</vt:lpstr>
      <vt:lpstr>-GO verbs</vt:lpstr>
      <vt:lpstr>-GO verbs</vt:lpstr>
      <vt:lpstr>-GO verbs</vt:lpstr>
      <vt:lpstr>-GO verbs</vt:lpstr>
      <vt:lpstr>-GO verbs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Calentamiento número 6:  Write a short description of your favorite class. Include the subject, what the teacher is like, what time of day the class meets, and what supplies you use regularly.  You should write at least 5 sentences.</dc:title>
  <dc:creator>install</dc:creator>
  <cp:lastModifiedBy>Daniela Moreno</cp:lastModifiedBy>
  <cp:revision>41</cp:revision>
  <dcterms:created xsi:type="dcterms:W3CDTF">2010-08-18T11:59:27Z</dcterms:created>
  <dcterms:modified xsi:type="dcterms:W3CDTF">2019-11-19T14:56:04Z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